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1"/>
  </p:notesMasterIdLst>
  <p:sldIdLst>
    <p:sldId id="283" r:id="rId2"/>
    <p:sldId id="294" r:id="rId3"/>
    <p:sldId id="295" r:id="rId4"/>
    <p:sldId id="296" r:id="rId5"/>
    <p:sldId id="298" r:id="rId6"/>
    <p:sldId id="299" r:id="rId7"/>
    <p:sldId id="297" r:id="rId8"/>
    <p:sldId id="300" r:id="rId9"/>
    <p:sldId id="301" r:id="rId10"/>
    <p:sldId id="302" r:id="rId11"/>
    <p:sldId id="303" r:id="rId12"/>
    <p:sldId id="304" r:id="rId13"/>
    <p:sldId id="305" r:id="rId14"/>
    <p:sldId id="306" r:id="rId15"/>
    <p:sldId id="307" r:id="rId16"/>
    <p:sldId id="308" r:id="rId17"/>
    <p:sldId id="309" r:id="rId18"/>
    <p:sldId id="310" r:id="rId19"/>
    <p:sldId id="3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96"/>
    <p:restoredTop sz="92318"/>
  </p:normalViewPr>
  <p:slideViewPr>
    <p:cSldViewPr snapToGrid="0" snapToObjects="1">
      <p:cViewPr>
        <p:scale>
          <a:sx n="51" d="100"/>
          <a:sy n="51" d="100"/>
        </p:scale>
        <p:origin x="440"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153138-7CD6-491D-B726-F16D7197BC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E9BB83-AB96-4570-BD0C-47F991D760E4}">
      <dgm:prSet/>
      <dgm:spPr/>
      <dgm:t>
        <a:bodyPr/>
        <a:lstStyle/>
        <a:p>
          <a:r>
            <a:rPr lang="en-AU"/>
            <a:t>What PEOPLE do you know are involved in the Mycenaean civilisation?</a:t>
          </a:r>
          <a:endParaRPr lang="en-US"/>
        </a:p>
      </dgm:t>
    </dgm:pt>
    <dgm:pt modelId="{FCA1D927-5C5F-455B-BB43-9A3DB857F068}" type="parTrans" cxnId="{863EF734-6107-4EE8-96E1-18BBE114A42B}">
      <dgm:prSet/>
      <dgm:spPr/>
      <dgm:t>
        <a:bodyPr/>
        <a:lstStyle/>
        <a:p>
          <a:endParaRPr lang="en-US"/>
        </a:p>
      </dgm:t>
    </dgm:pt>
    <dgm:pt modelId="{D8A752F2-B0D7-4DC6-AEC8-E5ADB18B3719}" type="sibTrans" cxnId="{863EF734-6107-4EE8-96E1-18BBE114A42B}">
      <dgm:prSet/>
      <dgm:spPr/>
      <dgm:t>
        <a:bodyPr/>
        <a:lstStyle/>
        <a:p>
          <a:endParaRPr lang="en-US"/>
        </a:p>
      </dgm:t>
    </dgm:pt>
    <dgm:pt modelId="{9FEE0CEC-8FFA-462C-BC7F-14DE72BEF671}">
      <dgm:prSet/>
      <dgm:spPr/>
      <dgm:t>
        <a:bodyPr/>
        <a:lstStyle/>
        <a:p>
          <a:r>
            <a:rPr lang="en-AU"/>
            <a:t>What EVENTS do you know are involved in the Mycenaean civilisation?</a:t>
          </a:r>
          <a:endParaRPr lang="en-US"/>
        </a:p>
      </dgm:t>
    </dgm:pt>
    <dgm:pt modelId="{92E0849B-C3F8-4822-81BC-5C4B613CDCB2}" type="parTrans" cxnId="{1942D091-DE7E-4C49-92EC-A700237F3F88}">
      <dgm:prSet/>
      <dgm:spPr/>
      <dgm:t>
        <a:bodyPr/>
        <a:lstStyle/>
        <a:p>
          <a:endParaRPr lang="en-US"/>
        </a:p>
      </dgm:t>
    </dgm:pt>
    <dgm:pt modelId="{F5CBB9FE-9FC8-4477-959A-0455C684D65C}" type="sibTrans" cxnId="{1942D091-DE7E-4C49-92EC-A700237F3F88}">
      <dgm:prSet/>
      <dgm:spPr/>
      <dgm:t>
        <a:bodyPr/>
        <a:lstStyle/>
        <a:p>
          <a:endParaRPr lang="en-US"/>
        </a:p>
      </dgm:t>
    </dgm:pt>
    <dgm:pt modelId="{FCDB936D-5D12-49A2-BA1E-B40D0D0A2B41}">
      <dgm:prSet/>
      <dgm:spPr/>
      <dgm:t>
        <a:bodyPr/>
        <a:lstStyle/>
        <a:p>
          <a:r>
            <a:rPr lang="en-AU"/>
            <a:t>What IDEAS do you know are involved in the Mycenaean civilisation?</a:t>
          </a:r>
          <a:endParaRPr lang="en-US"/>
        </a:p>
      </dgm:t>
    </dgm:pt>
    <dgm:pt modelId="{E17D09F5-035B-41C7-B31F-656673D7665C}" type="parTrans" cxnId="{283635B0-6957-491D-8DE9-71C68F21FCD4}">
      <dgm:prSet/>
      <dgm:spPr/>
      <dgm:t>
        <a:bodyPr/>
        <a:lstStyle/>
        <a:p>
          <a:endParaRPr lang="en-US"/>
        </a:p>
      </dgm:t>
    </dgm:pt>
    <dgm:pt modelId="{2C8C1552-BF20-4CE2-8F82-DC100FE08435}" type="sibTrans" cxnId="{283635B0-6957-491D-8DE9-71C68F21FCD4}">
      <dgm:prSet/>
      <dgm:spPr/>
      <dgm:t>
        <a:bodyPr/>
        <a:lstStyle/>
        <a:p>
          <a:endParaRPr lang="en-US"/>
        </a:p>
      </dgm:t>
    </dgm:pt>
    <dgm:pt modelId="{20F5194A-101B-4BC3-AB62-A1A9A78ADF81}" type="pres">
      <dgm:prSet presAssocID="{EA153138-7CD6-491D-B726-F16D7197BC6F}" presName="root" presStyleCnt="0">
        <dgm:presLayoutVars>
          <dgm:dir/>
          <dgm:resizeHandles val="exact"/>
        </dgm:presLayoutVars>
      </dgm:prSet>
      <dgm:spPr/>
    </dgm:pt>
    <dgm:pt modelId="{6D20775E-F071-4FAF-B3C9-2CCF15ABCFFB}" type="pres">
      <dgm:prSet presAssocID="{13E9BB83-AB96-4570-BD0C-47F991D760E4}" presName="compNode" presStyleCnt="0"/>
      <dgm:spPr/>
    </dgm:pt>
    <dgm:pt modelId="{ED0BECE3-28E1-40C2-A1FD-F9D02BCFDEAE}" type="pres">
      <dgm:prSet presAssocID="{13E9BB83-AB96-4570-BD0C-47F991D760E4}" presName="bgRect" presStyleLbl="bgShp" presStyleIdx="0" presStyleCnt="3"/>
      <dgm:spPr/>
    </dgm:pt>
    <dgm:pt modelId="{7145A7D2-795F-46C4-8A19-976C2305F08C}" type="pres">
      <dgm:prSet presAssocID="{13E9BB83-AB96-4570-BD0C-47F991D760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B6335C25-428F-4996-A3A3-109A7D0A1F4F}" type="pres">
      <dgm:prSet presAssocID="{13E9BB83-AB96-4570-BD0C-47F991D760E4}" presName="spaceRect" presStyleCnt="0"/>
      <dgm:spPr/>
    </dgm:pt>
    <dgm:pt modelId="{14BDE803-58CC-4491-A401-30757D40BD13}" type="pres">
      <dgm:prSet presAssocID="{13E9BB83-AB96-4570-BD0C-47F991D760E4}" presName="parTx" presStyleLbl="revTx" presStyleIdx="0" presStyleCnt="3">
        <dgm:presLayoutVars>
          <dgm:chMax val="0"/>
          <dgm:chPref val="0"/>
        </dgm:presLayoutVars>
      </dgm:prSet>
      <dgm:spPr/>
    </dgm:pt>
    <dgm:pt modelId="{8BDE7F92-499D-48C2-A66B-A5C9CE9C0D5B}" type="pres">
      <dgm:prSet presAssocID="{D8A752F2-B0D7-4DC6-AEC8-E5ADB18B3719}" presName="sibTrans" presStyleCnt="0"/>
      <dgm:spPr/>
    </dgm:pt>
    <dgm:pt modelId="{80033EA7-B177-4D77-9D3F-02B39C69B1AC}" type="pres">
      <dgm:prSet presAssocID="{9FEE0CEC-8FFA-462C-BC7F-14DE72BEF671}" presName="compNode" presStyleCnt="0"/>
      <dgm:spPr/>
    </dgm:pt>
    <dgm:pt modelId="{B1000A80-D0C4-49FF-856B-41F1C3FC60A1}" type="pres">
      <dgm:prSet presAssocID="{9FEE0CEC-8FFA-462C-BC7F-14DE72BEF671}" presName="bgRect" presStyleLbl="bgShp" presStyleIdx="1" presStyleCnt="3"/>
      <dgm:spPr/>
    </dgm:pt>
    <dgm:pt modelId="{2007ADE7-B429-4F6A-82DB-B1213F714102}" type="pres">
      <dgm:prSet presAssocID="{9FEE0CEC-8FFA-462C-BC7F-14DE72BEF6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CAEDA6F9-669A-463D-B900-2346BE3E8276}" type="pres">
      <dgm:prSet presAssocID="{9FEE0CEC-8FFA-462C-BC7F-14DE72BEF671}" presName="spaceRect" presStyleCnt="0"/>
      <dgm:spPr/>
    </dgm:pt>
    <dgm:pt modelId="{4CE799D5-D4B3-4583-8E2B-BE8CE6CCACBB}" type="pres">
      <dgm:prSet presAssocID="{9FEE0CEC-8FFA-462C-BC7F-14DE72BEF671}" presName="parTx" presStyleLbl="revTx" presStyleIdx="1" presStyleCnt="3">
        <dgm:presLayoutVars>
          <dgm:chMax val="0"/>
          <dgm:chPref val="0"/>
        </dgm:presLayoutVars>
      </dgm:prSet>
      <dgm:spPr/>
    </dgm:pt>
    <dgm:pt modelId="{278A1E3C-D368-4461-9DAC-F2CE3084339A}" type="pres">
      <dgm:prSet presAssocID="{F5CBB9FE-9FC8-4477-959A-0455C684D65C}" presName="sibTrans" presStyleCnt="0"/>
      <dgm:spPr/>
    </dgm:pt>
    <dgm:pt modelId="{54E795D5-011E-4E2F-A49A-2B9261914DDD}" type="pres">
      <dgm:prSet presAssocID="{FCDB936D-5D12-49A2-BA1E-B40D0D0A2B41}" presName="compNode" presStyleCnt="0"/>
      <dgm:spPr/>
    </dgm:pt>
    <dgm:pt modelId="{24C8A5FA-D877-4D32-AFE9-BD78B84A4967}" type="pres">
      <dgm:prSet presAssocID="{FCDB936D-5D12-49A2-BA1E-B40D0D0A2B41}" presName="bgRect" presStyleLbl="bgShp" presStyleIdx="2" presStyleCnt="3"/>
      <dgm:spPr/>
    </dgm:pt>
    <dgm:pt modelId="{3FB4C2FD-22DB-47DD-8033-8E9B853417BF}" type="pres">
      <dgm:prSet presAssocID="{FCDB936D-5D12-49A2-BA1E-B40D0D0A2B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ought bubble"/>
        </a:ext>
      </dgm:extLst>
    </dgm:pt>
    <dgm:pt modelId="{A52E1C1A-C129-4880-B08C-EF20C29387CB}" type="pres">
      <dgm:prSet presAssocID="{FCDB936D-5D12-49A2-BA1E-B40D0D0A2B41}" presName="spaceRect" presStyleCnt="0"/>
      <dgm:spPr/>
    </dgm:pt>
    <dgm:pt modelId="{B5A2A322-1FD3-4D30-A73F-CCE260F90A5B}" type="pres">
      <dgm:prSet presAssocID="{FCDB936D-5D12-49A2-BA1E-B40D0D0A2B41}" presName="parTx" presStyleLbl="revTx" presStyleIdx="2" presStyleCnt="3">
        <dgm:presLayoutVars>
          <dgm:chMax val="0"/>
          <dgm:chPref val="0"/>
        </dgm:presLayoutVars>
      </dgm:prSet>
      <dgm:spPr/>
    </dgm:pt>
  </dgm:ptLst>
  <dgm:cxnLst>
    <dgm:cxn modelId="{863EF734-6107-4EE8-96E1-18BBE114A42B}" srcId="{EA153138-7CD6-491D-B726-F16D7197BC6F}" destId="{13E9BB83-AB96-4570-BD0C-47F991D760E4}" srcOrd="0" destOrd="0" parTransId="{FCA1D927-5C5F-455B-BB43-9A3DB857F068}" sibTransId="{D8A752F2-B0D7-4DC6-AEC8-E5ADB18B3719}"/>
    <dgm:cxn modelId="{9BAD7D5B-DBA8-4D36-B418-CBF446E7AEA9}" type="presOf" srcId="{9FEE0CEC-8FFA-462C-BC7F-14DE72BEF671}" destId="{4CE799D5-D4B3-4583-8E2B-BE8CE6CCACBB}" srcOrd="0" destOrd="0" presId="urn:microsoft.com/office/officeart/2018/2/layout/IconVerticalSolidList"/>
    <dgm:cxn modelId="{1942D091-DE7E-4C49-92EC-A700237F3F88}" srcId="{EA153138-7CD6-491D-B726-F16D7197BC6F}" destId="{9FEE0CEC-8FFA-462C-BC7F-14DE72BEF671}" srcOrd="1" destOrd="0" parTransId="{92E0849B-C3F8-4822-81BC-5C4B613CDCB2}" sibTransId="{F5CBB9FE-9FC8-4477-959A-0455C684D65C}"/>
    <dgm:cxn modelId="{3C3AD59B-8905-44C8-8204-C596A92798B7}" type="presOf" srcId="{FCDB936D-5D12-49A2-BA1E-B40D0D0A2B41}" destId="{B5A2A322-1FD3-4D30-A73F-CCE260F90A5B}" srcOrd="0" destOrd="0" presId="urn:microsoft.com/office/officeart/2018/2/layout/IconVerticalSolidList"/>
    <dgm:cxn modelId="{342125AD-019A-46E6-9E2B-6A49E03A328F}" type="presOf" srcId="{EA153138-7CD6-491D-B726-F16D7197BC6F}" destId="{20F5194A-101B-4BC3-AB62-A1A9A78ADF81}" srcOrd="0" destOrd="0" presId="urn:microsoft.com/office/officeart/2018/2/layout/IconVerticalSolidList"/>
    <dgm:cxn modelId="{283635B0-6957-491D-8DE9-71C68F21FCD4}" srcId="{EA153138-7CD6-491D-B726-F16D7197BC6F}" destId="{FCDB936D-5D12-49A2-BA1E-B40D0D0A2B41}" srcOrd="2" destOrd="0" parTransId="{E17D09F5-035B-41C7-B31F-656673D7665C}" sibTransId="{2C8C1552-BF20-4CE2-8F82-DC100FE08435}"/>
    <dgm:cxn modelId="{718427C0-EAEA-4FF3-9FD5-7F56EEDFF93A}" type="presOf" srcId="{13E9BB83-AB96-4570-BD0C-47F991D760E4}" destId="{14BDE803-58CC-4491-A401-30757D40BD13}" srcOrd="0" destOrd="0" presId="urn:microsoft.com/office/officeart/2018/2/layout/IconVerticalSolidList"/>
    <dgm:cxn modelId="{F2C756AC-9055-4A47-98E5-41ADFFD0979E}" type="presParOf" srcId="{20F5194A-101B-4BC3-AB62-A1A9A78ADF81}" destId="{6D20775E-F071-4FAF-B3C9-2CCF15ABCFFB}" srcOrd="0" destOrd="0" presId="urn:microsoft.com/office/officeart/2018/2/layout/IconVerticalSolidList"/>
    <dgm:cxn modelId="{4C99AF96-F8B7-4532-9A73-811BAEA5E0AA}" type="presParOf" srcId="{6D20775E-F071-4FAF-B3C9-2CCF15ABCFFB}" destId="{ED0BECE3-28E1-40C2-A1FD-F9D02BCFDEAE}" srcOrd="0" destOrd="0" presId="urn:microsoft.com/office/officeart/2018/2/layout/IconVerticalSolidList"/>
    <dgm:cxn modelId="{71D66E5A-C0F1-4DC7-A0C4-9F226E58455D}" type="presParOf" srcId="{6D20775E-F071-4FAF-B3C9-2CCF15ABCFFB}" destId="{7145A7D2-795F-46C4-8A19-976C2305F08C}" srcOrd="1" destOrd="0" presId="urn:microsoft.com/office/officeart/2018/2/layout/IconVerticalSolidList"/>
    <dgm:cxn modelId="{FB016E28-7D62-4EE8-9C83-990391D28D5E}" type="presParOf" srcId="{6D20775E-F071-4FAF-B3C9-2CCF15ABCFFB}" destId="{B6335C25-428F-4996-A3A3-109A7D0A1F4F}" srcOrd="2" destOrd="0" presId="urn:microsoft.com/office/officeart/2018/2/layout/IconVerticalSolidList"/>
    <dgm:cxn modelId="{F72D755B-FD04-4D9E-B274-EAA9D3650806}" type="presParOf" srcId="{6D20775E-F071-4FAF-B3C9-2CCF15ABCFFB}" destId="{14BDE803-58CC-4491-A401-30757D40BD13}" srcOrd="3" destOrd="0" presId="urn:microsoft.com/office/officeart/2018/2/layout/IconVerticalSolidList"/>
    <dgm:cxn modelId="{3DD0FD24-F4FE-4B3C-934A-2B773C798496}" type="presParOf" srcId="{20F5194A-101B-4BC3-AB62-A1A9A78ADF81}" destId="{8BDE7F92-499D-48C2-A66B-A5C9CE9C0D5B}" srcOrd="1" destOrd="0" presId="urn:microsoft.com/office/officeart/2018/2/layout/IconVerticalSolidList"/>
    <dgm:cxn modelId="{A3F13230-A6D6-41F5-BBBC-147D9C972CCB}" type="presParOf" srcId="{20F5194A-101B-4BC3-AB62-A1A9A78ADF81}" destId="{80033EA7-B177-4D77-9D3F-02B39C69B1AC}" srcOrd="2" destOrd="0" presId="urn:microsoft.com/office/officeart/2018/2/layout/IconVerticalSolidList"/>
    <dgm:cxn modelId="{79E41567-54A3-49D4-9010-6863E634B302}" type="presParOf" srcId="{80033EA7-B177-4D77-9D3F-02B39C69B1AC}" destId="{B1000A80-D0C4-49FF-856B-41F1C3FC60A1}" srcOrd="0" destOrd="0" presId="urn:microsoft.com/office/officeart/2018/2/layout/IconVerticalSolidList"/>
    <dgm:cxn modelId="{5A588E03-4678-4A25-A72E-DC9700A1C472}" type="presParOf" srcId="{80033EA7-B177-4D77-9D3F-02B39C69B1AC}" destId="{2007ADE7-B429-4F6A-82DB-B1213F714102}" srcOrd="1" destOrd="0" presId="urn:microsoft.com/office/officeart/2018/2/layout/IconVerticalSolidList"/>
    <dgm:cxn modelId="{DE0E8BFA-5F55-475F-83A8-0BA6309A6285}" type="presParOf" srcId="{80033EA7-B177-4D77-9D3F-02B39C69B1AC}" destId="{CAEDA6F9-669A-463D-B900-2346BE3E8276}" srcOrd="2" destOrd="0" presId="urn:microsoft.com/office/officeart/2018/2/layout/IconVerticalSolidList"/>
    <dgm:cxn modelId="{66007483-79C0-44FC-8795-1952EBD85BB8}" type="presParOf" srcId="{80033EA7-B177-4D77-9D3F-02B39C69B1AC}" destId="{4CE799D5-D4B3-4583-8E2B-BE8CE6CCACBB}" srcOrd="3" destOrd="0" presId="urn:microsoft.com/office/officeart/2018/2/layout/IconVerticalSolidList"/>
    <dgm:cxn modelId="{64CCB566-B59C-40E9-9277-5240235F1173}" type="presParOf" srcId="{20F5194A-101B-4BC3-AB62-A1A9A78ADF81}" destId="{278A1E3C-D368-4461-9DAC-F2CE3084339A}" srcOrd="3" destOrd="0" presId="urn:microsoft.com/office/officeart/2018/2/layout/IconVerticalSolidList"/>
    <dgm:cxn modelId="{DAB48155-5FD0-4B5B-9BDB-27168193EAB8}" type="presParOf" srcId="{20F5194A-101B-4BC3-AB62-A1A9A78ADF81}" destId="{54E795D5-011E-4E2F-A49A-2B9261914DDD}" srcOrd="4" destOrd="0" presId="urn:microsoft.com/office/officeart/2018/2/layout/IconVerticalSolidList"/>
    <dgm:cxn modelId="{549E6A1B-D683-4B17-9A66-BB0B47C36719}" type="presParOf" srcId="{54E795D5-011E-4E2F-A49A-2B9261914DDD}" destId="{24C8A5FA-D877-4D32-AFE9-BD78B84A4967}" srcOrd="0" destOrd="0" presId="urn:microsoft.com/office/officeart/2018/2/layout/IconVerticalSolidList"/>
    <dgm:cxn modelId="{4EB2E43F-8AEC-4663-8D35-2908FDA5C38B}" type="presParOf" srcId="{54E795D5-011E-4E2F-A49A-2B9261914DDD}" destId="{3FB4C2FD-22DB-47DD-8033-8E9B853417BF}" srcOrd="1" destOrd="0" presId="urn:microsoft.com/office/officeart/2018/2/layout/IconVerticalSolidList"/>
    <dgm:cxn modelId="{04E0310C-A179-4A51-BDDB-FB444E462175}" type="presParOf" srcId="{54E795D5-011E-4E2F-A49A-2B9261914DDD}" destId="{A52E1C1A-C129-4880-B08C-EF20C29387CB}" srcOrd="2" destOrd="0" presId="urn:microsoft.com/office/officeart/2018/2/layout/IconVerticalSolidList"/>
    <dgm:cxn modelId="{2BC40D4F-36D8-4FF4-BDD0-7F77A2870FE2}" type="presParOf" srcId="{54E795D5-011E-4E2F-A49A-2B9261914DDD}" destId="{B5A2A322-1FD3-4D30-A73F-CCE260F90A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34283-372F-467E-8128-4395AC8958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1F2778F-01DB-4DDE-B1CE-20E03B4410FF}">
      <dgm:prSet/>
      <dgm:spPr/>
      <dgm:t>
        <a:bodyPr/>
        <a:lstStyle/>
        <a:p>
          <a:r>
            <a:rPr lang="en-AU"/>
            <a:t>Mycenae is on land, Minoans next to water</a:t>
          </a:r>
          <a:endParaRPr lang="en-US"/>
        </a:p>
      </dgm:t>
    </dgm:pt>
    <dgm:pt modelId="{937EAC1E-7824-4115-BE46-604E0B114B66}" type="parTrans" cxnId="{AA160EEC-A65B-4F01-BA88-A288DA4A5819}">
      <dgm:prSet/>
      <dgm:spPr/>
      <dgm:t>
        <a:bodyPr/>
        <a:lstStyle/>
        <a:p>
          <a:endParaRPr lang="en-US"/>
        </a:p>
      </dgm:t>
    </dgm:pt>
    <dgm:pt modelId="{96413923-7406-48FF-9098-C6DBD0B187DA}" type="sibTrans" cxnId="{AA160EEC-A65B-4F01-BA88-A288DA4A5819}">
      <dgm:prSet/>
      <dgm:spPr/>
      <dgm:t>
        <a:bodyPr/>
        <a:lstStyle/>
        <a:p>
          <a:endParaRPr lang="en-US"/>
        </a:p>
      </dgm:t>
    </dgm:pt>
    <dgm:pt modelId="{5EB9C420-85F0-4070-AA24-8835A458A49B}">
      <dgm:prSet/>
      <dgm:spPr/>
      <dgm:t>
        <a:bodyPr/>
        <a:lstStyle/>
        <a:p>
          <a:r>
            <a:rPr lang="en-AU"/>
            <a:t>Mycenaeans had HUGE walls</a:t>
          </a:r>
          <a:endParaRPr lang="en-US"/>
        </a:p>
      </dgm:t>
    </dgm:pt>
    <dgm:pt modelId="{EC3CF88A-B2FC-498D-9F9B-4C5D7B74E5D1}" type="parTrans" cxnId="{0D63FCC9-F003-4E1B-89E1-66F712F6A3B6}">
      <dgm:prSet/>
      <dgm:spPr/>
      <dgm:t>
        <a:bodyPr/>
        <a:lstStyle/>
        <a:p>
          <a:endParaRPr lang="en-US"/>
        </a:p>
      </dgm:t>
    </dgm:pt>
    <dgm:pt modelId="{8017CB79-B95E-43DD-82B6-2881FD409E03}" type="sibTrans" cxnId="{0D63FCC9-F003-4E1B-89E1-66F712F6A3B6}">
      <dgm:prSet/>
      <dgm:spPr/>
      <dgm:t>
        <a:bodyPr/>
        <a:lstStyle/>
        <a:p>
          <a:endParaRPr lang="en-US"/>
        </a:p>
      </dgm:t>
    </dgm:pt>
    <dgm:pt modelId="{34AF5855-6D8F-4BE7-813B-42CC7AB2583B}">
      <dgm:prSet/>
      <dgm:spPr/>
      <dgm:t>
        <a:bodyPr/>
        <a:lstStyle/>
        <a:p>
          <a:r>
            <a:rPr lang="en-AU"/>
            <a:t>Minoans used sea a barrier or “wall”</a:t>
          </a:r>
          <a:endParaRPr lang="en-US"/>
        </a:p>
      </dgm:t>
    </dgm:pt>
    <dgm:pt modelId="{5C85F25C-47E2-4EA4-9ED5-1975962EB0C2}" type="parTrans" cxnId="{C87D2CF8-11DF-4296-BD29-E482AD9587D4}">
      <dgm:prSet/>
      <dgm:spPr/>
      <dgm:t>
        <a:bodyPr/>
        <a:lstStyle/>
        <a:p>
          <a:endParaRPr lang="en-US"/>
        </a:p>
      </dgm:t>
    </dgm:pt>
    <dgm:pt modelId="{D6F49E09-E38F-446D-BC2B-4EEC3B4E029D}" type="sibTrans" cxnId="{C87D2CF8-11DF-4296-BD29-E482AD9587D4}">
      <dgm:prSet/>
      <dgm:spPr/>
      <dgm:t>
        <a:bodyPr/>
        <a:lstStyle/>
        <a:p>
          <a:endParaRPr lang="en-US"/>
        </a:p>
      </dgm:t>
    </dgm:pt>
    <dgm:pt modelId="{B9049145-DBC0-4C26-A0EE-D9796A407B65}">
      <dgm:prSet/>
      <dgm:spPr/>
      <dgm:t>
        <a:bodyPr/>
        <a:lstStyle/>
        <a:p>
          <a:r>
            <a:rPr lang="en-AU"/>
            <a:t>Minoans used a naval fleet to defend palaces (and merchant fleets)</a:t>
          </a:r>
          <a:endParaRPr lang="en-US"/>
        </a:p>
      </dgm:t>
    </dgm:pt>
    <dgm:pt modelId="{6590E659-C963-4EE3-B757-4076316FB766}" type="parTrans" cxnId="{E0679F25-E03B-4303-B200-9F95359DA453}">
      <dgm:prSet/>
      <dgm:spPr/>
      <dgm:t>
        <a:bodyPr/>
        <a:lstStyle/>
        <a:p>
          <a:endParaRPr lang="en-US"/>
        </a:p>
      </dgm:t>
    </dgm:pt>
    <dgm:pt modelId="{5A638A18-86C7-458F-8F85-0D3463CAFD5C}" type="sibTrans" cxnId="{E0679F25-E03B-4303-B200-9F95359DA453}">
      <dgm:prSet/>
      <dgm:spPr/>
      <dgm:t>
        <a:bodyPr/>
        <a:lstStyle/>
        <a:p>
          <a:endParaRPr lang="en-US"/>
        </a:p>
      </dgm:t>
    </dgm:pt>
    <dgm:pt modelId="{47A9F969-5D0C-5849-AC97-F7A2A79552D3}" type="pres">
      <dgm:prSet presAssocID="{EF334283-372F-467E-8128-4395AC895818}" presName="linear" presStyleCnt="0">
        <dgm:presLayoutVars>
          <dgm:animLvl val="lvl"/>
          <dgm:resizeHandles val="exact"/>
        </dgm:presLayoutVars>
      </dgm:prSet>
      <dgm:spPr/>
    </dgm:pt>
    <dgm:pt modelId="{6AB67093-6028-CA42-8D03-3E8C4F0BD8C8}" type="pres">
      <dgm:prSet presAssocID="{C1F2778F-01DB-4DDE-B1CE-20E03B4410FF}" presName="parentText" presStyleLbl="node1" presStyleIdx="0" presStyleCnt="4">
        <dgm:presLayoutVars>
          <dgm:chMax val="0"/>
          <dgm:bulletEnabled val="1"/>
        </dgm:presLayoutVars>
      </dgm:prSet>
      <dgm:spPr/>
    </dgm:pt>
    <dgm:pt modelId="{95781951-9708-7F40-A69B-7BD3C23F55F6}" type="pres">
      <dgm:prSet presAssocID="{96413923-7406-48FF-9098-C6DBD0B187DA}" presName="spacer" presStyleCnt="0"/>
      <dgm:spPr/>
    </dgm:pt>
    <dgm:pt modelId="{D93405FB-7B6E-C848-9E9E-C182BAEE34F2}" type="pres">
      <dgm:prSet presAssocID="{5EB9C420-85F0-4070-AA24-8835A458A49B}" presName="parentText" presStyleLbl="node1" presStyleIdx="1" presStyleCnt="4">
        <dgm:presLayoutVars>
          <dgm:chMax val="0"/>
          <dgm:bulletEnabled val="1"/>
        </dgm:presLayoutVars>
      </dgm:prSet>
      <dgm:spPr/>
    </dgm:pt>
    <dgm:pt modelId="{AB8B31B0-CC6C-D544-AA60-73E987F68A36}" type="pres">
      <dgm:prSet presAssocID="{8017CB79-B95E-43DD-82B6-2881FD409E03}" presName="spacer" presStyleCnt="0"/>
      <dgm:spPr/>
    </dgm:pt>
    <dgm:pt modelId="{8C3546B9-CBAF-3447-957E-2910502FFB54}" type="pres">
      <dgm:prSet presAssocID="{34AF5855-6D8F-4BE7-813B-42CC7AB2583B}" presName="parentText" presStyleLbl="node1" presStyleIdx="2" presStyleCnt="4">
        <dgm:presLayoutVars>
          <dgm:chMax val="0"/>
          <dgm:bulletEnabled val="1"/>
        </dgm:presLayoutVars>
      </dgm:prSet>
      <dgm:spPr/>
    </dgm:pt>
    <dgm:pt modelId="{3857A431-38B1-CE41-A893-496BB5121365}" type="pres">
      <dgm:prSet presAssocID="{D6F49E09-E38F-446D-BC2B-4EEC3B4E029D}" presName="spacer" presStyleCnt="0"/>
      <dgm:spPr/>
    </dgm:pt>
    <dgm:pt modelId="{04BE2A32-E315-4E41-8073-360C0AF5441F}" type="pres">
      <dgm:prSet presAssocID="{B9049145-DBC0-4C26-A0EE-D9796A407B65}" presName="parentText" presStyleLbl="node1" presStyleIdx="3" presStyleCnt="4">
        <dgm:presLayoutVars>
          <dgm:chMax val="0"/>
          <dgm:bulletEnabled val="1"/>
        </dgm:presLayoutVars>
      </dgm:prSet>
      <dgm:spPr/>
    </dgm:pt>
  </dgm:ptLst>
  <dgm:cxnLst>
    <dgm:cxn modelId="{C87DA711-4AF8-8B4A-964E-A2AA50A235CD}" type="presOf" srcId="{C1F2778F-01DB-4DDE-B1CE-20E03B4410FF}" destId="{6AB67093-6028-CA42-8D03-3E8C4F0BD8C8}" srcOrd="0" destOrd="0" presId="urn:microsoft.com/office/officeart/2005/8/layout/vList2"/>
    <dgm:cxn modelId="{E0679F25-E03B-4303-B200-9F95359DA453}" srcId="{EF334283-372F-467E-8128-4395AC895818}" destId="{B9049145-DBC0-4C26-A0EE-D9796A407B65}" srcOrd="3" destOrd="0" parTransId="{6590E659-C963-4EE3-B757-4076316FB766}" sibTransId="{5A638A18-86C7-458F-8F85-0D3463CAFD5C}"/>
    <dgm:cxn modelId="{8E61C926-321E-5B48-84FE-C9B08852D054}" type="presOf" srcId="{34AF5855-6D8F-4BE7-813B-42CC7AB2583B}" destId="{8C3546B9-CBAF-3447-957E-2910502FFB54}" srcOrd="0" destOrd="0" presId="urn:microsoft.com/office/officeart/2005/8/layout/vList2"/>
    <dgm:cxn modelId="{11569A30-2492-1746-90DA-14B3AC89B9DE}" type="presOf" srcId="{B9049145-DBC0-4C26-A0EE-D9796A407B65}" destId="{04BE2A32-E315-4E41-8073-360C0AF5441F}" srcOrd="0" destOrd="0" presId="urn:microsoft.com/office/officeart/2005/8/layout/vList2"/>
    <dgm:cxn modelId="{D785177C-672E-E841-84A0-28B976851DC0}" type="presOf" srcId="{EF334283-372F-467E-8128-4395AC895818}" destId="{47A9F969-5D0C-5849-AC97-F7A2A79552D3}" srcOrd="0" destOrd="0" presId="urn:microsoft.com/office/officeart/2005/8/layout/vList2"/>
    <dgm:cxn modelId="{0D63FCC9-F003-4E1B-89E1-66F712F6A3B6}" srcId="{EF334283-372F-467E-8128-4395AC895818}" destId="{5EB9C420-85F0-4070-AA24-8835A458A49B}" srcOrd="1" destOrd="0" parTransId="{EC3CF88A-B2FC-498D-9F9B-4C5D7B74E5D1}" sibTransId="{8017CB79-B95E-43DD-82B6-2881FD409E03}"/>
    <dgm:cxn modelId="{BE97E5DC-D1E0-0C41-9DD6-3E2E48E8253F}" type="presOf" srcId="{5EB9C420-85F0-4070-AA24-8835A458A49B}" destId="{D93405FB-7B6E-C848-9E9E-C182BAEE34F2}" srcOrd="0" destOrd="0" presId="urn:microsoft.com/office/officeart/2005/8/layout/vList2"/>
    <dgm:cxn modelId="{AA160EEC-A65B-4F01-BA88-A288DA4A5819}" srcId="{EF334283-372F-467E-8128-4395AC895818}" destId="{C1F2778F-01DB-4DDE-B1CE-20E03B4410FF}" srcOrd="0" destOrd="0" parTransId="{937EAC1E-7824-4115-BE46-604E0B114B66}" sibTransId="{96413923-7406-48FF-9098-C6DBD0B187DA}"/>
    <dgm:cxn modelId="{C87D2CF8-11DF-4296-BD29-E482AD9587D4}" srcId="{EF334283-372F-467E-8128-4395AC895818}" destId="{34AF5855-6D8F-4BE7-813B-42CC7AB2583B}" srcOrd="2" destOrd="0" parTransId="{5C85F25C-47E2-4EA4-9ED5-1975962EB0C2}" sibTransId="{D6F49E09-E38F-446D-BC2B-4EEC3B4E029D}"/>
    <dgm:cxn modelId="{5509E709-F1A4-BE4A-BDED-69CEB5ED24EB}" type="presParOf" srcId="{47A9F969-5D0C-5849-AC97-F7A2A79552D3}" destId="{6AB67093-6028-CA42-8D03-3E8C4F0BD8C8}" srcOrd="0" destOrd="0" presId="urn:microsoft.com/office/officeart/2005/8/layout/vList2"/>
    <dgm:cxn modelId="{52646DC7-3CBA-C040-9B35-3EDB84461753}" type="presParOf" srcId="{47A9F969-5D0C-5849-AC97-F7A2A79552D3}" destId="{95781951-9708-7F40-A69B-7BD3C23F55F6}" srcOrd="1" destOrd="0" presId="urn:microsoft.com/office/officeart/2005/8/layout/vList2"/>
    <dgm:cxn modelId="{B267F1E3-1779-4042-A859-56599DC69025}" type="presParOf" srcId="{47A9F969-5D0C-5849-AC97-F7A2A79552D3}" destId="{D93405FB-7B6E-C848-9E9E-C182BAEE34F2}" srcOrd="2" destOrd="0" presId="urn:microsoft.com/office/officeart/2005/8/layout/vList2"/>
    <dgm:cxn modelId="{FCC3ECBB-B4E8-1D44-889B-2E60FEC810C7}" type="presParOf" srcId="{47A9F969-5D0C-5849-AC97-F7A2A79552D3}" destId="{AB8B31B0-CC6C-D544-AA60-73E987F68A36}" srcOrd="3" destOrd="0" presId="urn:microsoft.com/office/officeart/2005/8/layout/vList2"/>
    <dgm:cxn modelId="{76E31EDF-DF4C-8240-A39C-ADC6C52EC881}" type="presParOf" srcId="{47A9F969-5D0C-5849-AC97-F7A2A79552D3}" destId="{8C3546B9-CBAF-3447-957E-2910502FFB54}" srcOrd="4" destOrd="0" presId="urn:microsoft.com/office/officeart/2005/8/layout/vList2"/>
    <dgm:cxn modelId="{C7CDEE6D-2F36-7F49-8D78-8636FCD6D5D8}" type="presParOf" srcId="{47A9F969-5D0C-5849-AC97-F7A2A79552D3}" destId="{3857A431-38B1-CE41-A893-496BB5121365}" srcOrd="5" destOrd="0" presId="urn:microsoft.com/office/officeart/2005/8/layout/vList2"/>
    <dgm:cxn modelId="{6FD4A919-BE14-3C47-A0EB-5B1B15EC17A8}" type="presParOf" srcId="{47A9F969-5D0C-5849-AC97-F7A2A79552D3}" destId="{04BE2A32-E315-4E41-8073-360C0AF5441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BECE3-28E1-40C2-A1FD-F9D02BCFDEAE}">
      <dsp:nvSpPr>
        <dsp:cNvPr id="0" name=""/>
        <dsp:cNvSpPr/>
      </dsp:nvSpPr>
      <dsp:spPr>
        <a:xfrm>
          <a:off x="0" y="462"/>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5A7D2-795F-46C4-8A19-976C2305F08C}">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BDE803-58CC-4491-A401-30757D40BD13}">
      <dsp:nvSpPr>
        <dsp:cNvPr id="0" name=""/>
        <dsp:cNvSpPr/>
      </dsp:nvSpPr>
      <dsp:spPr>
        <a:xfrm>
          <a:off x="1249101" y="462"/>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AU" sz="2500" kern="1200"/>
            <a:t>What PEOPLE do you know are involved in the Mycenaean civilisation?</a:t>
          </a:r>
          <a:endParaRPr lang="en-US" sz="2500" kern="1200"/>
        </a:p>
      </dsp:txBody>
      <dsp:txXfrm>
        <a:off x="1249101" y="462"/>
        <a:ext cx="8809298" cy="1081473"/>
      </dsp:txXfrm>
    </dsp:sp>
    <dsp:sp modelId="{B1000A80-D0C4-49FF-856B-41F1C3FC60A1}">
      <dsp:nvSpPr>
        <dsp:cNvPr id="0" name=""/>
        <dsp:cNvSpPr/>
      </dsp:nvSpPr>
      <dsp:spPr>
        <a:xfrm>
          <a:off x="0" y="1352303"/>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7ADE7-B429-4F6A-82DB-B1213F714102}">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E799D5-D4B3-4583-8E2B-BE8CE6CCACBB}">
      <dsp:nvSpPr>
        <dsp:cNvPr id="0" name=""/>
        <dsp:cNvSpPr/>
      </dsp:nvSpPr>
      <dsp:spPr>
        <a:xfrm>
          <a:off x="1249101" y="1352303"/>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AU" sz="2500" kern="1200"/>
            <a:t>What EVENTS do you know are involved in the Mycenaean civilisation?</a:t>
          </a:r>
          <a:endParaRPr lang="en-US" sz="2500" kern="1200"/>
        </a:p>
      </dsp:txBody>
      <dsp:txXfrm>
        <a:off x="1249101" y="1352303"/>
        <a:ext cx="8809298" cy="1081473"/>
      </dsp:txXfrm>
    </dsp:sp>
    <dsp:sp modelId="{24C8A5FA-D877-4D32-AFE9-BD78B84A4967}">
      <dsp:nvSpPr>
        <dsp:cNvPr id="0" name=""/>
        <dsp:cNvSpPr/>
      </dsp:nvSpPr>
      <dsp:spPr>
        <a:xfrm>
          <a:off x="0" y="2704144"/>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4C2FD-22DB-47DD-8033-8E9B853417BF}">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A2A322-1FD3-4D30-A73F-CCE260F90A5B}">
      <dsp:nvSpPr>
        <dsp:cNvPr id="0" name=""/>
        <dsp:cNvSpPr/>
      </dsp:nvSpPr>
      <dsp:spPr>
        <a:xfrm>
          <a:off x="1249101" y="2704144"/>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AU" sz="2500" kern="1200"/>
            <a:t>What IDEAS do you know are involved in the Mycenaean civilisation?</a:t>
          </a:r>
          <a:endParaRPr lang="en-US" sz="2500" kern="1200"/>
        </a:p>
      </dsp:txBody>
      <dsp:txXfrm>
        <a:off x="1249101" y="2704144"/>
        <a:ext cx="8809298" cy="1081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67093-6028-CA42-8D03-3E8C4F0BD8C8}">
      <dsp:nvSpPr>
        <dsp:cNvPr id="0" name=""/>
        <dsp:cNvSpPr/>
      </dsp:nvSpPr>
      <dsp:spPr>
        <a:xfrm>
          <a:off x="0" y="56915"/>
          <a:ext cx="6797675" cy="13127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AU" sz="3300" kern="1200"/>
            <a:t>Mycenae is on land, Minoans next to water</a:t>
          </a:r>
          <a:endParaRPr lang="en-US" sz="3300" kern="1200"/>
        </a:p>
      </dsp:txBody>
      <dsp:txXfrm>
        <a:off x="64083" y="120998"/>
        <a:ext cx="6669509" cy="1184574"/>
      </dsp:txXfrm>
    </dsp:sp>
    <dsp:sp modelId="{D93405FB-7B6E-C848-9E9E-C182BAEE34F2}">
      <dsp:nvSpPr>
        <dsp:cNvPr id="0" name=""/>
        <dsp:cNvSpPr/>
      </dsp:nvSpPr>
      <dsp:spPr>
        <a:xfrm>
          <a:off x="0" y="1464695"/>
          <a:ext cx="6797675" cy="1312740"/>
        </a:xfrm>
        <a:prstGeom prst="roundRect">
          <a:avLst/>
        </a:prstGeom>
        <a:solidFill>
          <a:schemeClr val="accent2">
            <a:hueOff val="341564"/>
            <a:satOff val="146"/>
            <a:lumOff val="5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AU" sz="3300" kern="1200"/>
            <a:t>Mycenaeans had HUGE walls</a:t>
          </a:r>
          <a:endParaRPr lang="en-US" sz="3300" kern="1200"/>
        </a:p>
      </dsp:txBody>
      <dsp:txXfrm>
        <a:off x="64083" y="1528778"/>
        <a:ext cx="6669509" cy="1184574"/>
      </dsp:txXfrm>
    </dsp:sp>
    <dsp:sp modelId="{8C3546B9-CBAF-3447-957E-2910502FFB54}">
      <dsp:nvSpPr>
        <dsp:cNvPr id="0" name=""/>
        <dsp:cNvSpPr/>
      </dsp:nvSpPr>
      <dsp:spPr>
        <a:xfrm>
          <a:off x="0" y="2872476"/>
          <a:ext cx="6797675" cy="1312740"/>
        </a:xfrm>
        <a:prstGeom prst="roundRect">
          <a:avLst/>
        </a:prstGeom>
        <a:solidFill>
          <a:schemeClr val="accent2">
            <a:hueOff val="683128"/>
            <a:satOff val="291"/>
            <a:lumOff val="1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AU" sz="3300" kern="1200"/>
            <a:t>Minoans used sea a barrier or “wall”</a:t>
          </a:r>
          <a:endParaRPr lang="en-US" sz="3300" kern="1200"/>
        </a:p>
      </dsp:txBody>
      <dsp:txXfrm>
        <a:off x="64083" y="2936559"/>
        <a:ext cx="6669509" cy="1184574"/>
      </dsp:txXfrm>
    </dsp:sp>
    <dsp:sp modelId="{04BE2A32-E315-4E41-8073-360C0AF5441F}">
      <dsp:nvSpPr>
        <dsp:cNvPr id="0" name=""/>
        <dsp:cNvSpPr/>
      </dsp:nvSpPr>
      <dsp:spPr>
        <a:xfrm>
          <a:off x="0" y="4280256"/>
          <a:ext cx="6797675" cy="1312740"/>
        </a:xfrm>
        <a:prstGeom prst="roundRect">
          <a:avLst/>
        </a:prstGeom>
        <a:solidFill>
          <a:schemeClr val="accent2">
            <a:hueOff val="1024692"/>
            <a:satOff val="437"/>
            <a:lumOff val="1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AU" sz="3300" kern="1200"/>
            <a:t>Minoans used a naval fleet to defend palaces (and merchant fleets)</a:t>
          </a:r>
          <a:endParaRPr lang="en-US" sz="3300" kern="1200"/>
        </a:p>
      </dsp:txBody>
      <dsp:txXfrm>
        <a:off x="64083" y="4344339"/>
        <a:ext cx="6669509" cy="11845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3/15/23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a:t>
            </a:fld>
            <a:endParaRPr lang="en-US"/>
          </a:p>
        </p:txBody>
      </p:sp>
    </p:spTree>
    <p:extLst>
      <p:ext uri="{BB962C8B-B14F-4D97-AF65-F5344CB8AC3E}">
        <p14:creationId xmlns:p14="http://schemas.microsoft.com/office/powerpoint/2010/main" val="9248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3/15/23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3/15/23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3/15/23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3/15/23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3/15/23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3/15/23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3/15/23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3/15/23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Grave_Circle_A,_Mycenae" TargetMode="External"/><Relationship Id="rId7" Type="http://schemas.openxmlformats.org/officeDocument/2006/relationships/hyperlink" Target="https://en.wikipedia.org/wiki/Grave_Circle_B" TargetMode="External"/><Relationship Id="rId2" Type="http://schemas.openxmlformats.org/officeDocument/2006/relationships/hyperlink" Target="https://en.wikipedia.org/wiki/Funerary_mask" TargetMode="External"/><Relationship Id="rId1" Type="http://schemas.openxmlformats.org/officeDocument/2006/relationships/slideLayout" Target="../slideLayouts/slideLayout2.xml"/><Relationship Id="rId6" Type="http://schemas.openxmlformats.org/officeDocument/2006/relationships/hyperlink" Target="https://en.wikipedia.org/wiki/Electrum" TargetMode="External"/><Relationship Id="rId5" Type="http://schemas.openxmlformats.org/officeDocument/2006/relationships/hyperlink" Target="https://en.wikipedia.org/wiki/Grave_Circle_B,_Mycenae" TargetMode="External"/><Relationship Id="rId4" Type="http://schemas.openxmlformats.org/officeDocument/2006/relationships/hyperlink" Target="https://en.wikipedia.org/wiki/Heinrich_Schlieman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1097280" y="758952"/>
            <a:ext cx="10058400" cy="3566160"/>
          </a:xfrm>
        </p:spPr>
        <p:txBody>
          <a:bodyPr>
            <a:normAutofit/>
          </a:bodyPr>
          <a:lstStyle/>
          <a:p>
            <a:pPr algn="r"/>
            <a:r>
              <a:rPr lang="en-US" sz="5400" dirty="0">
                <a:solidFill>
                  <a:schemeClr val="tx1"/>
                </a:solidFill>
              </a:rPr>
              <a:t>The Myceneans</a:t>
            </a: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925880" y="4457094"/>
            <a:ext cx="10058400" cy="1143000"/>
          </a:xfrm>
        </p:spPr>
        <p:txBody>
          <a:bodyPr>
            <a:normAutofit/>
          </a:bodyPr>
          <a:lstStyle/>
          <a:p>
            <a:r>
              <a:rPr lang="en-US" u="sng" dirty="0">
                <a:solidFill>
                  <a:schemeClr val="tx1"/>
                </a:solidFill>
              </a:rPr>
              <a:t>Goal/s: </a:t>
            </a:r>
          </a:p>
          <a:p>
            <a:r>
              <a:rPr lang="en-US" dirty="0">
                <a:solidFill>
                  <a:schemeClr val="tx1"/>
                </a:solidFill>
              </a:rPr>
              <a:t>Analyze evidence of the Mycenean civilization</a:t>
            </a:r>
            <a:endParaRPr lang="en-US" b="1" dirty="0">
              <a:solidFill>
                <a:schemeClr val="tx1"/>
              </a:solidFill>
            </a:endParaRP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8 Lesson 3</a:t>
            </a:r>
          </a:p>
        </p:txBody>
      </p:sp>
      <p:pic>
        <p:nvPicPr>
          <p:cNvPr id="1026" name="Picture 2" descr="Mycenaeans: Incredible Origins and Military of the Bronze Age 'Greeks'">
            <a:extLst>
              <a:ext uri="{FF2B5EF4-FFF2-40B4-BE49-F238E27FC236}">
                <a16:creationId xmlns:a16="http://schemas.microsoft.com/office/drawing/2014/main" id="{1210206A-759A-2582-5500-5D8FCE501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8" y="1086406"/>
            <a:ext cx="5220426" cy="302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49195-8B4C-35CA-00B1-244A754EB940}"/>
              </a:ext>
            </a:extLst>
          </p:cNvPr>
          <p:cNvSpPr>
            <a:spLocks noGrp="1"/>
          </p:cNvSpPr>
          <p:nvPr>
            <p:ph type="title"/>
          </p:nvPr>
        </p:nvSpPr>
        <p:spPr>
          <a:xfrm>
            <a:off x="7859485" y="634946"/>
            <a:ext cx="3690257" cy="1450757"/>
          </a:xfrm>
        </p:spPr>
        <p:txBody>
          <a:bodyPr>
            <a:normAutofit/>
          </a:bodyPr>
          <a:lstStyle/>
          <a:p>
            <a:r>
              <a:rPr lang="en-US" dirty="0"/>
              <a:t>Outside the Megaron</a:t>
            </a:r>
          </a:p>
        </p:txBody>
      </p:sp>
      <p:pic>
        <p:nvPicPr>
          <p:cNvPr id="5" name="Picture 4">
            <a:extLst>
              <a:ext uri="{FF2B5EF4-FFF2-40B4-BE49-F238E27FC236}">
                <a16:creationId xmlns:a16="http://schemas.microsoft.com/office/drawing/2014/main" id="{04237096-5D77-CAD4-06B1-DC53FAAE275F}"/>
              </a:ext>
            </a:extLst>
          </p:cNvPr>
          <p:cNvPicPr>
            <a:picLocks noChangeAspect="1"/>
          </p:cNvPicPr>
          <p:nvPr/>
        </p:nvPicPr>
        <p:blipFill>
          <a:blip r:embed="rId2"/>
          <a:stretch>
            <a:fillRect/>
          </a:stretch>
        </p:blipFill>
        <p:spPr>
          <a:xfrm>
            <a:off x="633999" y="1231219"/>
            <a:ext cx="6909801" cy="4132129"/>
          </a:xfrm>
          <a:prstGeom prst="rect">
            <a:avLst/>
          </a:prstGeom>
        </p:spPr>
      </p:pic>
      <p:cxnSp>
        <p:nvCxnSpPr>
          <p:cNvPr id="12" name="Straight Connector 11">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526858-F0C4-D644-645C-9E3088E569C1}"/>
              </a:ext>
            </a:extLst>
          </p:cNvPr>
          <p:cNvSpPr>
            <a:spLocks noGrp="1"/>
          </p:cNvSpPr>
          <p:nvPr>
            <p:ph idx="1"/>
          </p:nvPr>
        </p:nvSpPr>
        <p:spPr>
          <a:xfrm>
            <a:off x="7859485" y="2198914"/>
            <a:ext cx="3690257" cy="3670180"/>
          </a:xfrm>
        </p:spPr>
        <p:txBody>
          <a:bodyPr>
            <a:normAutofit/>
          </a:bodyPr>
          <a:lstStyle/>
          <a:p>
            <a:pPr>
              <a:buFont typeface="Arial" panose="020B0604020202020204" pitchFamily="34" charset="0"/>
              <a:buChar char="•"/>
            </a:pPr>
            <a:r>
              <a:rPr lang="en-AU">
                <a:effectLst/>
                <a:latin typeface="Avenir Next" panose="020B0503020202020204" pitchFamily="34" charset="0"/>
              </a:rPr>
              <a:t>Residential quarters </a:t>
            </a:r>
          </a:p>
          <a:p>
            <a:pPr>
              <a:buFont typeface="Arial" panose="020B0604020202020204" pitchFamily="34" charset="0"/>
              <a:buChar char="•"/>
            </a:pPr>
            <a:r>
              <a:rPr lang="en-AU">
                <a:effectLst/>
                <a:latin typeface="Avenir Next" panose="020B0503020202020204" pitchFamily="34" charset="0"/>
              </a:rPr>
              <a:t>Storage (wine, olive oil, grain, textiles, metals, war equipment and supplies)</a:t>
            </a:r>
          </a:p>
          <a:p>
            <a:endParaRPr lang="en-US" dirty="0"/>
          </a:p>
        </p:txBody>
      </p:sp>
      <p:sp>
        <p:nvSpPr>
          <p:cNvPr id="14" name="Rectangle 13">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B5A7FA0-9B97-5F09-59CB-5A82E0B3C2E3}"/>
              </a:ext>
            </a:extLst>
          </p:cNvPr>
          <p:cNvPicPr>
            <a:picLocks noChangeAspect="1"/>
          </p:cNvPicPr>
          <p:nvPr/>
        </p:nvPicPr>
        <p:blipFill>
          <a:blip r:embed="rId3"/>
          <a:stretch>
            <a:fillRect/>
          </a:stretch>
        </p:blipFill>
        <p:spPr>
          <a:xfrm>
            <a:off x="1549400" y="2838410"/>
            <a:ext cx="1371600" cy="1371600"/>
          </a:xfrm>
          <a:prstGeom prst="rect">
            <a:avLst/>
          </a:prstGeom>
        </p:spPr>
      </p:pic>
    </p:spTree>
    <p:extLst>
      <p:ext uri="{BB962C8B-B14F-4D97-AF65-F5344CB8AC3E}">
        <p14:creationId xmlns:p14="http://schemas.microsoft.com/office/powerpoint/2010/main" val="146043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331D47-DE7A-4F51-9D59-FD68F3BDD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9DEDC60-6312-4214-B219-E46479D7E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D92A1B31-DB63-435D-93E6-9712CDFB20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6B8738D-6184-4200-93C8-A38B49E3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F6E91-151F-D01E-DF1B-611F22DA7D38}"/>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6000">
                <a:solidFill>
                  <a:schemeClr val="tx1">
                    <a:lumMod val="85000"/>
                    <a:lumOff val="15000"/>
                  </a:schemeClr>
                </a:solidFill>
              </a:rPr>
              <a:t>Grave Circle A</a:t>
            </a:r>
          </a:p>
        </p:txBody>
      </p:sp>
      <p:pic>
        <p:nvPicPr>
          <p:cNvPr id="4" name="Content Placeholder 3">
            <a:extLst>
              <a:ext uri="{FF2B5EF4-FFF2-40B4-BE49-F238E27FC236}">
                <a16:creationId xmlns:a16="http://schemas.microsoft.com/office/drawing/2014/main" id="{945C5B54-63CA-B5A9-E649-D18C0FFBBBA4}"/>
              </a:ext>
            </a:extLst>
          </p:cNvPr>
          <p:cNvPicPr>
            <a:picLocks noGrp="1" noChangeAspect="1"/>
          </p:cNvPicPr>
          <p:nvPr>
            <p:ph idx="1"/>
          </p:nvPr>
        </p:nvPicPr>
        <p:blipFill>
          <a:blip r:embed="rId2"/>
          <a:stretch>
            <a:fillRect/>
          </a:stretch>
        </p:blipFill>
        <p:spPr>
          <a:xfrm>
            <a:off x="635457" y="724000"/>
            <a:ext cx="5131653" cy="3434896"/>
          </a:xfrm>
          <a:prstGeom prst="rect">
            <a:avLst/>
          </a:prstGeom>
        </p:spPr>
      </p:pic>
      <p:sp>
        <p:nvSpPr>
          <p:cNvPr id="18" name="Rectangle 17">
            <a:extLst>
              <a:ext uri="{FF2B5EF4-FFF2-40B4-BE49-F238E27FC236}">
                <a16:creationId xmlns:a16="http://schemas.microsoft.com/office/drawing/2014/main" id="{5B73017D-B127-4D47-BB33-0DA52359F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A4CD8F-384B-A951-6CD6-14CA050AE237}"/>
              </a:ext>
            </a:extLst>
          </p:cNvPr>
          <p:cNvPicPr>
            <a:picLocks noChangeAspect="1"/>
          </p:cNvPicPr>
          <p:nvPr/>
        </p:nvPicPr>
        <p:blipFill>
          <a:blip r:embed="rId3"/>
          <a:stretch>
            <a:fillRect/>
          </a:stretch>
        </p:blipFill>
        <p:spPr>
          <a:xfrm>
            <a:off x="6424891" y="640080"/>
            <a:ext cx="4735414" cy="3602736"/>
          </a:xfrm>
          <a:prstGeom prst="rect">
            <a:avLst/>
          </a:prstGeom>
        </p:spPr>
      </p:pic>
      <p:cxnSp>
        <p:nvCxnSpPr>
          <p:cNvPr id="20" name="Straight Connector 19">
            <a:extLst>
              <a:ext uri="{FF2B5EF4-FFF2-40B4-BE49-F238E27FC236}">
                <a16:creationId xmlns:a16="http://schemas.microsoft.com/office/drawing/2014/main" id="{C2B7B8EB-0638-43BD-9A64-62F95F505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1AD70F9-2AA8-40AD-81F2-0D7BC881C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A95E83E-3C35-4C05-B1FC-CBF86CCB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1621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E1A0-FFEB-BC84-62C1-DDEBD538BC76}"/>
              </a:ext>
            </a:extLst>
          </p:cNvPr>
          <p:cNvSpPr>
            <a:spLocks noGrp="1"/>
          </p:cNvSpPr>
          <p:nvPr>
            <p:ph type="title"/>
          </p:nvPr>
        </p:nvSpPr>
        <p:spPr/>
        <p:txBody>
          <a:bodyPr/>
          <a:lstStyle/>
          <a:p>
            <a:pPr algn="ctr"/>
            <a:r>
              <a:rPr lang="en-US" dirty="0"/>
              <a:t>Grave Circle A - Artefacts</a:t>
            </a:r>
          </a:p>
        </p:txBody>
      </p:sp>
      <p:pic>
        <p:nvPicPr>
          <p:cNvPr id="3" name="Picture 2">
            <a:extLst>
              <a:ext uri="{FF2B5EF4-FFF2-40B4-BE49-F238E27FC236}">
                <a16:creationId xmlns:a16="http://schemas.microsoft.com/office/drawing/2014/main" id="{9FD4E0BF-1CBF-B271-E55A-F72AF8B96EB5}"/>
              </a:ext>
            </a:extLst>
          </p:cNvPr>
          <p:cNvPicPr>
            <a:picLocks noChangeAspect="1"/>
          </p:cNvPicPr>
          <p:nvPr/>
        </p:nvPicPr>
        <p:blipFill>
          <a:blip r:embed="rId2"/>
          <a:stretch>
            <a:fillRect/>
          </a:stretch>
        </p:blipFill>
        <p:spPr>
          <a:xfrm>
            <a:off x="2544642" y="1784609"/>
            <a:ext cx="7163676" cy="4786788"/>
          </a:xfrm>
          <a:prstGeom prst="rect">
            <a:avLst/>
          </a:prstGeom>
        </p:spPr>
      </p:pic>
    </p:spTree>
    <p:extLst>
      <p:ext uri="{BB962C8B-B14F-4D97-AF65-F5344CB8AC3E}">
        <p14:creationId xmlns:p14="http://schemas.microsoft.com/office/powerpoint/2010/main" val="128591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A5D6DE-737B-157C-9D17-5436C3B91EAC}"/>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Death Masks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E7472D6-D386-3C3F-04E9-7C22D888EE5B}"/>
              </a:ext>
            </a:extLst>
          </p:cNvPr>
          <p:cNvSpPr>
            <a:spLocks noGrp="1"/>
          </p:cNvSpPr>
          <p:nvPr>
            <p:ph idx="1"/>
          </p:nvPr>
        </p:nvSpPr>
        <p:spPr>
          <a:xfrm>
            <a:off x="4513664" y="228600"/>
            <a:ext cx="7309528" cy="6629400"/>
          </a:xfrm>
        </p:spPr>
        <p:txBody>
          <a:bodyPr anchor="ctr">
            <a:normAutofit/>
          </a:bodyPr>
          <a:lstStyle/>
          <a:p>
            <a:pPr>
              <a:buFont typeface="Arial" panose="020B0604020202020204" pitchFamily="34" charset="0"/>
              <a:buChar char="•"/>
            </a:pPr>
            <a:r>
              <a:rPr lang="en-AU" dirty="0">
                <a:effectLst/>
                <a:latin typeface="Avenir Next" panose="020B0503020202020204" pitchFamily="34" charset="0"/>
              </a:rPr>
              <a:t>A series of golden </a:t>
            </a:r>
            <a:r>
              <a:rPr lang="en-AU" dirty="0">
                <a:effectLst/>
                <a:latin typeface="Avenir Next" panose="020B0503020202020204" pitchFamily="34" charset="0"/>
                <a:hlinkClick r:id="rId2">
                  <a:extLst>
                    <a:ext uri="{A12FA001-AC4F-418D-AE19-62706E023703}">
                      <ahyp:hlinkClr xmlns:ahyp="http://schemas.microsoft.com/office/drawing/2018/hyperlinkcolor" val="tx"/>
                    </a:ext>
                  </a:extLst>
                </a:hlinkClick>
              </a:rPr>
              <a:t>funerary masks</a:t>
            </a:r>
            <a:r>
              <a:rPr lang="en-AU" dirty="0">
                <a:effectLst/>
                <a:latin typeface="Avenir Next" panose="020B0503020202020204" pitchFamily="34" charset="0"/>
              </a:rPr>
              <a:t> found on buried bodies within a burial site titled </a:t>
            </a:r>
            <a:r>
              <a:rPr lang="en-AU" dirty="0">
                <a:effectLst/>
                <a:latin typeface="Avenir Next" panose="020B0503020202020204" pitchFamily="34" charset="0"/>
                <a:hlinkClick r:id="rId3">
                  <a:extLst>
                    <a:ext uri="{A12FA001-AC4F-418D-AE19-62706E023703}">
                      <ahyp:hlinkClr xmlns:ahyp="http://schemas.microsoft.com/office/drawing/2018/hyperlinkcolor" val="tx"/>
                    </a:ext>
                  </a:extLst>
                </a:hlinkClick>
              </a:rPr>
              <a:t>Grave Circle A</a:t>
            </a:r>
            <a:r>
              <a:rPr lang="en-AU" dirty="0">
                <a:effectLst/>
                <a:latin typeface="Avenir Next" panose="020B0503020202020204" pitchFamily="34" charset="0"/>
              </a:rPr>
              <a:t>,</a:t>
            </a:r>
          </a:p>
          <a:p>
            <a:pPr>
              <a:buFont typeface="Arial" panose="020B0604020202020204" pitchFamily="34" charset="0"/>
              <a:buChar char="•"/>
            </a:pPr>
            <a:r>
              <a:rPr lang="en-AU" dirty="0">
                <a:effectLst/>
                <a:latin typeface="Avenir Next" panose="020B0503020202020204" pitchFamily="34" charset="0"/>
              </a:rPr>
              <a:t>Seven discovered masks in total, found with the burials of six adult males and one male child. </a:t>
            </a:r>
          </a:p>
          <a:p>
            <a:pPr>
              <a:buFont typeface="Arial" panose="020B0604020202020204" pitchFamily="34" charset="0"/>
              <a:buChar char="•"/>
            </a:pPr>
            <a:r>
              <a:rPr lang="en-AU" dirty="0">
                <a:effectLst/>
                <a:latin typeface="Avenir Next" panose="020B0503020202020204" pitchFamily="34" charset="0"/>
              </a:rPr>
              <a:t>There were no women who had masks.</a:t>
            </a:r>
          </a:p>
          <a:p>
            <a:pPr>
              <a:buFont typeface="Arial" panose="020B0604020202020204" pitchFamily="34" charset="0"/>
              <a:buChar char="•"/>
            </a:pPr>
            <a:r>
              <a:rPr lang="en-AU" dirty="0">
                <a:effectLst/>
                <a:latin typeface="Avenir Next" panose="020B0503020202020204" pitchFamily="34" charset="0"/>
              </a:rPr>
              <a:t>Discovered by </a:t>
            </a:r>
            <a:r>
              <a:rPr lang="en-AU" dirty="0">
                <a:effectLst/>
                <a:latin typeface="Avenir Next" panose="020B0503020202020204" pitchFamily="34" charset="0"/>
                <a:hlinkClick r:id="rId4">
                  <a:extLst>
                    <a:ext uri="{A12FA001-AC4F-418D-AE19-62706E023703}">
                      <ahyp:hlinkClr xmlns:ahyp="http://schemas.microsoft.com/office/drawing/2018/hyperlinkcolor" val="tx"/>
                    </a:ext>
                  </a:extLst>
                </a:hlinkClick>
              </a:rPr>
              <a:t>Heinrich Schliemann</a:t>
            </a:r>
            <a:r>
              <a:rPr lang="en-AU" dirty="0">
                <a:effectLst/>
                <a:latin typeface="Avenir Next" panose="020B0503020202020204" pitchFamily="34" charset="0"/>
              </a:rPr>
              <a:t> during his 1876 excavation of Mycenae.</a:t>
            </a:r>
          </a:p>
          <a:p>
            <a:pPr>
              <a:buFont typeface="Arial" panose="020B0604020202020204" pitchFamily="34" charset="0"/>
              <a:buChar char="•"/>
            </a:pPr>
            <a:r>
              <a:rPr lang="en-AU" dirty="0">
                <a:effectLst/>
                <a:latin typeface="Avenir Next" panose="020B0503020202020204" pitchFamily="34" charset="0"/>
              </a:rPr>
              <a:t>There is also a death mask found in </a:t>
            </a:r>
            <a:r>
              <a:rPr lang="en-AU" dirty="0">
                <a:effectLst/>
                <a:latin typeface="Avenir Next" panose="020B0503020202020204" pitchFamily="34" charset="0"/>
                <a:hlinkClick r:id="rId5">
                  <a:extLst>
                    <a:ext uri="{A12FA001-AC4F-418D-AE19-62706E023703}">
                      <ahyp:hlinkClr xmlns:ahyp="http://schemas.microsoft.com/office/drawing/2018/hyperlinkcolor" val="tx"/>
                    </a:ext>
                  </a:extLst>
                </a:hlinkClick>
              </a:rPr>
              <a:t>Grave Circle B</a:t>
            </a:r>
            <a:r>
              <a:rPr lang="en-AU" dirty="0">
                <a:effectLst/>
                <a:latin typeface="Avenir Next" panose="020B0503020202020204" pitchFamily="34" charset="0"/>
              </a:rPr>
              <a:t>, but it differs from the Circle A masks both in material, as it is made from </a:t>
            </a:r>
            <a:r>
              <a:rPr lang="en-AU" dirty="0">
                <a:effectLst/>
                <a:latin typeface="Avenir Next" panose="020B0503020202020204" pitchFamily="34" charset="0"/>
                <a:hlinkClick r:id="rId6">
                  <a:extLst>
                    <a:ext uri="{A12FA001-AC4F-418D-AE19-62706E023703}">
                      <ahyp:hlinkClr xmlns:ahyp="http://schemas.microsoft.com/office/drawing/2018/hyperlinkcolor" val="tx"/>
                    </a:ext>
                  </a:extLst>
                </a:hlinkClick>
              </a:rPr>
              <a:t>electrum</a:t>
            </a:r>
            <a:r>
              <a:rPr lang="en-AU" dirty="0">
                <a:effectLst/>
                <a:latin typeface="Avenir Next" panose="020B0503020202020204" pitchFamily="34" charset="0"/>
              </a:rPr>
              <a:t>, and placement, as it was placed in a container besides an entombed body, rather than being placed upon the deceased.</a:t>
            </a:r>
          </a:p>
          <a:p>
            <a:pPr>
              <a:buFont typeface="Arial" panose="020B0604020202020204" pitchFamily="34" charset="0"/>
              <a:buChar char="•"/>
            </a:pPr>
            <a:r>
              <a:rPr lang="en-AU" dirty="0">
                <a:effectLst/>
                <a:latin typeface="Avenir Next" panose="020B0503020202020204" pitchFamily="34" charset="0"/>
              </a:rPr>
              <a:t>The relative scarcity of death masks in </a:t>
            </a:r>
            <a:r>
              <a:rPr lang="en-AU" dirty="0">
                <a:effectLst/>
                <a:latin typeface="Avenir Next" panose="020B0503020202020204" pitchFamily="34" charset="0"/>
                <a:hlinkClick r:id="rId7">
                  <a:extLst>
                    <a:ext uri="{A12FA001-AC4F-418D-AE19-62706E023703}">
                      <ahyp:hlinkClr xmlns:ahyp="http://schemas.microsoft.com/office/drawing/2018/hyperlinkcolor" val="tx"/>
                    </a:ext>
                  </a:extLst>
                </a:hlinkClick>
              </a:rPr>
              <a:t>Grave Circle B</a:t>
            </a:r>
            <a:r>
              <a:rPr lang="en-AU" dirty="0">
                <a:effectLst/>
                <a:latin typeface="Avenir Next" panose="020B0503020202020204" pitchFamily="34" charset="0"/>
              </a:rPr>
              <a:t> indicate that the buried dead were of lesser wealth or status, rather than </a:t>
            </a:r>
            <a:r>
              <a:rPr lang="en-AU" dirty="0">
                <a:effectLst/>
                <a:latin typeface="Avenir Next" panose="020B0503020202020204" pitchFamily="34" charset="0"/>
                <a:hlinkClick r:id="rId3">
                  <a:extLst>
                    <a:ext uri="{A12FA001-AC4F-418D-AE19-62706E023703}">
                      <ahyp:hlinkClr xmlns:ahyp="http://schemas.microsoft.com/office/drawing/2018/hyperlinkcolor" val="tx"/>
                    </a:ext>
                  </a:extLst>
                </a:hlinkClick>
              </a:rPr>
              <a:t>Grave Circle A</a:t>
            </a:r>
            <a:r>
              <a:rPr lang="en-AU" dirty="0">
                <a:effectLst/>
                <a:latin typeface="Avenir Next" panose="020B0503020202020204" pitchFamily="34" charset="0"/>
              </a:rPr>
              <a:t> with an abundance of material made from valuable materials, such as the Death masks.</a:t>
            </a:r>
          </a:p>
          <a:p>
            <a:endParaRPr lang="en-US" dirty="0"/>
          </a:p>
        </p:txBody>
      </p:sp>
    </p:spTree>
    <p:extLst>
      <p:ext uri="{BB962C8B-B14F-4D97-AF65-F5344CB8AC3E}">
        <p14:creationId xmlns:p14="http://schemas.microsoft.com/office/powerpoint/2010/main" val="92781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A5D6DE-737B-157C-9D17-5436C3B91EAC}"/>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Death Masks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E7472D6-D386-3C3F-04E9-7C22D888EE5B}"/>
              </a:ext>
            </a:extLst>
          </p:cNvPr>
          <p:cNvSpPr>
            <a:spLocks noGrp="1"/>
          </p:cNvSpPr>
          <p:nvPr>
            <p:ph idx="1"/>
          </p:nvPr>
        </p:nvSpPr>
        <p:spPr>
          <a:xfrm>
            <a:off x="4513664" y="228600"/>
            <a:ext cx="7309528" cy="6629400"/>
          </a:xfrm>
        </p:spPr>
        <p:txBody>
          <a:bodyPr anchor="ctr">
            <a:normAutofit/>
          </a:bodyPr>
          <a:lstStyle/>
          <a:p>
            <a:pPr>
              <a:buFont typeface="Arial" panose="020B0604020202020204" pitchFamily="34" charset="0"/>
              <a:buChar char="•"/>
            </a:pPr>
            <a:r>
              <a:rPr lang="en-AU" dirty="0">
                <a:solidFill>
                  <a:srgbClr val="000000"/>
                </a:solidFill>
                <a:effectLst/>
                <a:latin typeface="Avenir Next" panose="020B0503020202020204" pitchFamily="34" charset="0"/>
              </a:rPr>
              <a:t>Likely direct representations of the deceased</a:t>
            </a:r>
          </a:p>
          <a:p>
            <a:pPr>
              <a:buFont typeface="Arial" panose="020B0604020202020204" pitchFamily="34" charset="0"/>
              <a:buChar char="•"/>
            </a:pPr>
            <a:r>
              <a:rPr lang="en-AU" dirty="0">
                <a:solidFill>
                  <a:srgbClr val="000000"/>
                </a:solidFill>
                <a:effectLst/>
                <a:latin typeface="Avenir Next" panose="020B0503020202020204" pitchFamily="34" charset="0"/>
              </a:rPr>
              <a:t>Symbolizing a continuation of the dead's identity in death, similar to funerary statues and incisions, immortalizing an idealized depiction of the deceased</a:t>
            </a:r>
          </a:p>
          <a:p>
            <a:pPr>
              <a:buFont typeface="Arial" panose="020B0604020202020204" pitchFamily="34" charset="0"/>
              <a:buChar char="•"/>
            </a:pPr>
            <a:r>
              <a:rPr lang="en-AU" dirty="0">
                <a:solidFill>
                  <a:srgbClr val="000000"/>
                </a:solidFill>
                <a:effectLst/>
                <a:latin typeface="Avenir Next" panose="020B0503020202020204" pitchFamily="34" charset="0"/>
              </a:rPr>
              <a:t>The masks were not found on all the bodies inside the grave site, indicating that those who had them were of special status, and that the golden masks are a display of power</a:t>
            </a:r>
          </a:p>
          <a:p>
            <a:pPr>
              <a:buFont typeface="Arial" panose="020B0604020202020204" pitchFamily="34" charset="0"/>
              <a:buChar char="•"/>
            </a:pPr>
            <a:r>
              <a:rPr lang="en-AU" dirty="0">
                <a:solidFill>
                  <a:srgbClr val="000000"/>
                </a:solidFill>
                <a:effectLst/>
                <a:latin typeface="Avenir Next" panose="020B0503020202020204" pitchFamily="34" charset="0"/>
              </a:rPr>
              <a:t>A part of daily life in ancient Greece. </a:t>
            </a:r>
          </a:p>
          <a:p>
            <a:pPr>
              <a:buFont typeface="Arial" panose="020B0604020202020204" pitchFamily="34" charset="0"/>
              <a:buChar char="•"/>
            </a:pPr>
            <a:r>
              <a:rPr lang="en-AU" dirty="0">
                <a:solidFill>
                  <a:srgbClr val="000000"/>
                </a:solidFill>
                <a:effectLst/>
                <a:latin typeface="Avenir Next" panose="020B0503020202020204" pitchFamily="34" charset="0"/>
              </a:rPr>
              <a:t>Form of religious/social practice - show respect to deceased</a:t>
            </a:r>
          </a:p>
          <a:p>
            <a:pPr>
              <a:buFont typeface="Arial" panose="020B0604020202020204" pitchFamily="34" charset="0"/>
              <a:buChar char="•"/>
            </a:pPr>
            <a:r>
              <a:rPr lang="en-AU" dirty="0">
                <a:solidFill>
                  <a:srgbClr val="000000"/>
                </a:solidFill>
                <a:effectLst/>
                <a:latin typeface="Avenir Next" panose="020B0503020202020204" pitchFamily="34" charset="0"/>
              </a:rPr>
              <a:t>Death masks were a common feature as they were one way for the living to be able to remember and celebrate the life of the deceased – there were sometimes festivities after the funeral (we would now refer to it as a wake).  </a:t>
            </a:r>
          </a:p>
          <a:p>
            <a:pPr>
              <a:buFont typeface="Arial" panose="020B0604020202020204" pitchFamily="34" charset="0"/>
              <a:buChar char="•"/>
            </a:pPr>
            <a:r>
              <a:rPr lang="en-AU" dirty="0">
                <a:solidFill>
                  <a:srgbClr val="000000"/>
                </a:solidFill>
                <a:effectLst/>
                <a:latin typeface="Avenir Next" panose="020B0503020202020204" pitchFamily="34" charset="0"/>
              </a:rPr>
              <a:t>Mask of Agamemnon</a:t>
            </a:r>
          </a:p>
          <a:p>
            <a:pPr>
              <a:buFont typeface="Arial" panose="020B0604020202020204" pitchFamily="34" charset="0"/>
              <a:buChar char="•"/>
            </a:pPr>
            <a:r>
              <a:rPr lang="en-AU" dirty="0">
                <a:solidFill>
                  <a:srgbClr val="000000"/>
                </a:solidFill>
                <a:effectLst/>
                <a:latin typeface="Avenir Next" panose="020B0503020202020204" pitchFamily="34" charset="0"/>
              </a:rPr>
              <a:t>No other king from this time is known and Agamemnon is significant as he is connected to the Trojan war and the Iliad written by Homer. </a:t>
            </a:r>
          </a:p>
          <a:p>
            <a:pPr marL="0" indent="0">
              <a:buNone/>
            </a:pPr>
            <a:endParaRPr lang="en-AU" dirty="0">
              <a:solidFill>
                <a:srgbClr val="000000"/>
              </a:solidFill>
              <a:effectLst/>
              <a:latin typeface="Avenir Next" panose="020B0503020202020204" pitchFamily="34" charset="0"/>
            </a:endParaRPr>
          </a:p>
        </p:txBody>
      </p:sp>
    </p:spTree>
    <p:extLst>
      <p:ext uri="{BB962C8B-B14F-4D97-AF65-F5344CB8AC3E}">
        <p14:creationId xmlns:p14="http://schemas.microsoft.com/office/powerpoint/2010/main" val="55201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1A169-A4C7-4C08-9E25-647A008C9981}"/>
              </a:ext>
            </a:extLst>
          </p:cNvPr>
          <p:cNvSpPr>
            <a:spLocks noGrp="1"/>
          </p:cNvSpPr>
          <p:nvPr>
            <p:ph type="title"/>
          </p:nvPr>
        </p:nvSpPr>
        <p:spPr>
          <a:xfrm>
            <a:off x="5181601" y="634946"/>
            <a:ext cx="6368142" cy="1450757"/>
          </a:xfrm>
        </p:spPr>
        <p:txBody>
          <a:bodyPr>
            <a:normAutofit/>
          </a:bodyPr>
          <a:lstStyle/>
          <a:p>
            <a:r>
              <a:rPr lang="en-US" sz="5400">
                <a:solidFill>
                  <a:srgbClr val="939274"/>
                </a:solidFill>
              </a:rPr>
              <a:t>ISSUE!</a:t>
            </a:r>
          </a:p>
        </p:txBody>
      </p:sp>
      <p:pic>
        <p:nvPicPr>
          <p:cNvPr id="4" name="Picture 3" descr="A close-up of a statue&#10;&#10;Description automatically generated with medium confidence">
            <a:extLst>
              <a:ext uri="{FF2B5EF4-FFF2-40B4-BE49-F238E27FC236}">
                <a16:creationId xmlns:a16="http://schemas.microsoft.com/office/drawing/2014/main" id="{D1A1F779-255E-EA0A-2CC9-233D5217F56E}"/>
              </a:ext>
            </a:extLst>
          </p:cNvPr>
          <p:cNvPicPr>
            <a:picLocks noChangeAspect="1"/>
          </p:cNvPicPr>
          <p:nvPr/>
        </p:nvPicPr>
        <p:blipFill rotWithShape="1">
          <a:blip r:embed="rId2"/>
          <a:srcRect l="12660" r="19592" b="-2"/>
          <a:stretch/>
        </p:blipFill>
        <p:spPr>
          <a:xfrm>
            <a:off x="20" y="-12128"/>
            <a:ext cx="4654276" cy="6870127"/>
          </a:xfrm>
          <a:prstGeom prst="rect">
            <a:avLst/>
          </a:prstGeom>
        </p:spPr>
      </p:pic>
      <p:cxnSp>
        <p:nvCxnSpPr>
          <p:cNvPr id="19"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FDDDF6-02B3-EE3D-354E-4545F4393911}"/>
              </a:ext>
            </a:extLst>
          </p:cNvPr>
          <p:cNvSpPr>
            <a:spLocks noGrp="1"/>
          </p:cNvSpPr>
          <p:nvPr>
            <p:ph idx="1"/>
          </p:nvPr>
        </p:nvSpPr>
        <p:spPr>
          <a:xfrm>
            <a:off x="5181601" y="2198914"/>
            <a:ext cx="6368142" cy="3670180"/>
          </a:xfrm>
        </p:spPr>
        <p:txBody>
          <a:bodyPr>
            <a:normAutofit/>
          </a:bodyPr>
          <a:lstStyle/>
          <a:p>
            <a:r>
              <a:rPr lang="en-AU">
                <a:effectLst/>
                <a:latin typeface="Avenir Next" panose="020B0503020202020204" pitchFamily="34" charset="0"/>
              </a:rPr>
              <a:t>Heinrich Schliemann and the fact that the mask might be a fake. </a:t>
            </a:r>
          </a:p>
          <a:p>
            <a:endParaRPr lang="en-US" dirty="0"/>
          </a:p>
        </p:txBody>
      </p:sp>
    </p:spTree>
    <p:extLst>
      <p:ext uri="{BB962C8B-B14F-4D97-AF65-F5344CB8AC3E}">
        <p14:creationId xmlns:p14="http://schemas.microsoft.com/office/powerpoint/2010/main" val="33948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D3342-E15D-DC11-C834-3054914401D3}"/>
              </a:ext>
            </a:extLst>
          </p:cNvPr>
          <p:cNvSpPr>
            <a:spLocks noGrp="1"/>
          </p:cNvSpPr>
          <p:nvPr>
            <p:ph type="title"/>
          </p:nvPr>
        </p:nvSpPr>
        <p:spPr>
          <a:xfrm>
            <a:off x="990930" y="988906"/>
            <a:ext cx="6750987" cy="1450757"/>
          </a:xfrm>
        </p:spPr>
        <p:txBody>
          <a:bodyPr>
            <a:normAutofit fontScale="90000"/>
          </a:bodyPr>
          <a:lstStyle/>
          <a:p>
            <a:r>
              <a:rPr lang="en-AU" sz="4400" b="1" dirty="0">
                <a:solidFill>
                  <a:schemeClr val="accent2"/>
                </a:solidFill>
                <a:effectLst/>
                <a:latin typeface="Avenir Next" panose="020B0503020202020204" pitchFamily="34" charset="0"/>
              </a:rPr>
              <a:t>What does this evidence tell you about the Mycenaeans?</a:t>
            </a:r>
            <a:endParaRPr lang="en-US" sz="4400" dirty="0">
              <a:solidFill>
                <a:schemeClr val="accent2"/>
              </a:solidFill>
            </a:endParaRPr>
          </a:p>
        </p:txBody>
      </p:sp>
      <p:sp>
        <p:nvSpPr>
          <p:cNvPr id="3" name="Content Placeholder 2">
            <a:extLst>
              <a:ext uri="{FF2B5EF4-FFF2-40B4-BE49-F238E27FC236}">
                <a16:creationId xmlns:a16="http://schemas.microsoft.com/office/drawing/2014/main" id="{859CB3B0-2BBF-D86D-EF2F-66881C25CF45}"/>
              </a:ext>
            </a:extLst>
          </p:cNvPr>
          <p:cNvSpPr>
            <a:spLocks noGrp="1"/>
          </p:cNvSpPr>
          <p:nvPr>
            <p:ph idx="1"/>
          </p:nvPr>
        </p:nvSpPr>
        <p:spPr>
          <a:xfrm>
            <a:off x="1017567" y="2726266"/>
            <a:ext cx="6697715" cy="3845131"/>
          </a:xfrm>
        </p:spPr>
        <p:txBody>
          <a:bodyPr>
            <a:normAutofit/>
          </a:bodyPr>
          <a:lstStyle/>
          <a:p>
            <a:r>
              <a:rPr lang="en-AU" i="1" dirty="0">
                <a:effectLst/>
                <a:latin typeface="Avenir Next" panose="020B0503020202020204" pitchFamily="34" charset="0"/>
              </a:rPr>
              <a:t>They were sophisticated society which had developed from the Minoans in different ways and that they were more of a military based society (fortified wars and death masks) and that mythology is beginning to play a role in society.</a:t>
            </a:r>
            <a:endParaRPr lang="en-AU" dirty="0">
              <a:effectLst/>
              <a:latin typeface="Avenir Next" panose="020B0503020202020204" pitchFamily="34" charset="0"/>
            </a:endParaRPr>
          </a:p>
          <a:p>
            <a:endParaRPr lang="en-US" dirty="0"/>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17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4A95-B606-DFE9-E682-B281CD883E94}"/>
              </a:ext>
            </a:extLst>
          </p:cNvPr>
          <p:cNvSpPr>
            <a:spLocks noGrp="1"/>
          </p:cNvSpPr>
          <p:nvPr>
            <p:ph type="title"/>
          </p:nvPr>
        </p:nvSpPr>
        <p:spPr/>
        <p:txBody>
          <a:bodyPr/>
          <a:lstStyle/>
          <a:p>
            <a:r>
              <a:rPr lang="en-US" dirty="0"/>
              <a:t>ACTIVITY – Strengths and Weaknesses</a:t>
            </a:r>
          </a:p>
        </p:txBody>
      </p:sp>
      <p:graphicFrame>
        <p:nvGraphicFramePr>
          <p:cNvPr id="4" name="Table 3">
            <a:extLst>
              <a:ext uri="{FF2B5EF4-FFF2-40B4-BE49-F238E27FC236}">
                <a16:creationId xmlns:a16="http://schemas.microsoft.com/office/drawing/2014/main" id="{CB86525A-51B0-1F71-5848-3D7B7496A339}"/>
              </a:ext>
            </a:extLst>
          </p:cNvPr>
          <p:cNvGraphicFramePr>
            <a:graphicFrameLocks noGrp="1"/>
          </p:cNvGraphicFramePr>
          <p:nvPr>
            <p:extLst>
              <p:ext uri="{D42A27DB-BD31-4B8C-83A1-F6EECF244321}">
                <p14:modId xmlns:p14="http://schemas.microsoft.com/office/powerpoint/2010/main" val="2353633888"/>
              </p:ext>
            </p:extLst>
          </p:nvPr>
        </p:nvGraphicFramePr>
        <p:xfrm>
          <a:off x="1810353" y="2074863"/>
          <a:ext cx="8632254" cy="4022726"/>
        </p:xfrm>
        <a:graphic>
          <a:graphicData uri="http://schemas.openxmlformats.org/drawingml/2006/table">
            <a:tbl>
              <a:tblPr/>
              <a:tblGrid>
                <a:gridCol w="2881199">
                  <a:extLst>
                    <a:ext uri="{9D8B030D-6E8A-4147-A177-3AD203B41FA5}">
                      <a16:colId xmlns:a16="http://schemas.microsoft.com/office/drawing/2014/main" val="900180310"/>
                    </a:ext>
                  </a:extLst>
                </a:gridCol>
                <a:gridCol w="2881199">
                  <a:extLst>
                    <a:ext uri="{9D8B030D-6E8A-4147-A177-3AD203B41FA5}">
                      <a16:colId xmlns:a16="http://schemas.microsoft.com/office/drawing/2014/main" val="3528716560"/>
                    </a:ext>
                  </a:extLst>
                </a:gridCol>
                <a:gridCol w="2869856">
                  <a:extLst>
                    <a:ext uri="{9D8B030D-6E8A-4147-A177-3AD203B41FA5}">
                      <a16:colId xmlns:a16="http://schemas.microsoft.com/office/drawing/2014/main" val="3792472443"/>
                    </a:ext>
                  </a:extLst>
                </a:gridCol>
              </a:tblGrid>
              <a:tr h="1343780">
                <a:tc>
                  <a:txBody>
                    <a:bodyPr/>
                    <a:lstStyle/>
                    <a:p>
                      <a:br>
                        <a:rPr lang="en-AU" sz="1600">
                          <a:solidFill>
                            <a:schemeClr val="tx1"/>
                          </a:solidFill>
                          <a:effectLst/>
                          <a:latin typeface="Helvetica" pitchFamily="2" charset="0"/>
                        </a:rPr>
                      </a:br>
                      <a:endParaRPr lang="en-AU" sz="1600">
                        <a:solidFill>
                          <a:schemeClr val="tx1"/>
                        </a:solidFill>
                        <a:effectLst/>
                        <a:latin typeface="Helvetica" pitchFamily="2" charset="0"/>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tc>
                  <a:txBody>
                    <a:bodyPr/>
                    <a:lstStyle/>
                    <a:p>
                      <a:pPr algn="ctr"/>
                      <a:r>
                        <a:rPr lang="en-AU" sz="1600" b="1">
                          <a:solidFill>
                            <a:schemeClr val="tx1"/>
                          </a:solidFill>
                          <a:effectLst/>
                          <a:latin typeface="Avenir Next" panose="020B0503020202020204" pitchFamily="34" charset="0"/>
                        </a:rPr>
                        <a:t>Strengths in teaching us about Mycenaeans</a:t>
                      </a:r>
                      <a:endParaRPr lang="en-AU" sz="1600">
                        <a:solidFill>
                          <a:schemeClr val="tx1"/>
                        </a:solidFill>
                        <a:effectLst/>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tc>
                  <a:txBody>
                    <a:bodyPr/>
                    <a:lstStyle/>
                    <a:p>
                      <a:pPr algn="ctr"/>
                      <a:r>
                        <a:rPr lang="en-AU" sz="1600" b="1">
                          <a:solidFill>
                            <a:schemeClr val="tx1"/>
                          </a:solidFill>
                          <a:effectLst/>
                          <a:latin typeface="Avenir Next" panose="020B0503020202020204" pitchFamily="34" charset="0"/>
                        </a:rPr>
                        <a:t>Weaknesses in teaching us about Mycenaeans</a:t>
                      </a:r>
                      <a:endParaRPr lang="en-AU" sz="1600">
                        <a:solidFill>
                          <a:schemeClr val="tx1"/>
                        </a:solidFill>
                        <a:effectLst/>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extLst>
                  <a:ext uri="{0D108BD9-81ED-4DB2-BD59-A6C34878D82A}">
                    <a16:rowId xmlns:a16="http://schemas.microsoft.com/office/drawing/2014/main" val="205197181"/>
                  </a:ext>
                </a:extLst>
              </a:tr>
              <a:tr h="1335166">
                <a:tc>
                  <a:txBody>
                    <a:bodyPr/>
                    <a:lstStyle/>
                    <a:p>
                      <a:pPr algn="ctr"/>
                      <a:r>
                        <a:rPr lang="en-AU" sz="1600" b="1">
                          <a:solidFill>
                            <a:schemeClr val="tx1"/>
                          </a:solidFill>
                          <a:effectLst/>
                          <a:latin typeface="Avenir Next" panose="020B0503020202020204" pitchFamily="34" charset="0"/>
                        </a:rPr>
                        <a:t>Fortified Palaces</a:t>
                      </a:r>
                      <a:endParaRPr lang="en-AU" sz="1600">
                        <a:solidFill>
                          <a:schemeClr val="tx1"/>
                        </a:solidFill>
                        <a:effectLst/>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tcPr>
                </a:tc>
                <a:tc>
                  <a:txBody>
                    <a:bodyPr/>
                    <a:lstStyle/>
                    <a:p>
                      <a:br>
                        <a:rPr lang="en-AU" sz="1600">
                          <a:solidFill>
                            <a:schemeClr val="tx1"/>
                          </a:solidFill>
                          <a:effectLst/>
                          <a:latin typeface="Helvetica" pitchFamily="2" charset="0"/>
                        </a:rPr>
                      </a:br>
                      <a:endParaRPr lang="en-AU" sz="1600">
                        <a:solidFill>
                          <a:schemeClr val="tx1"/>
                        </a:solidFill>
                        <a:effectLst/>
                        <a:latin typeface="Helvetica" pitchFamily="2" charset="0"/>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tc>
                  <a:txBody>
                    <a:bodyPr/>
                    <a:lstStyle/>
                    <a:p>
                      <a:br>
                        <a:rPr lang="en-AU" sz="1600">
                          <a:solidFill>
                            <a:schemeClr val="tx1"/>
                          </a:solidFill>
                          <a:effectLst/>
                          <a:latin typeface="Helvetica" pitchFamily="2" charset="0"/>
                        </a:rPr>
                      </a:br>
                      <a:endParaRPr lang="en-AU" sz="1600">
                        <a:solidFill>
                          <a:schemeClr val="tx1"/>
                        </a:solidFill>
                        <a:effectLst/>
                        <a:latin typeface="Helvetica" pitchFamily="2" charset="0"/>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extLst>
                  <a:ext uri="{0D108BD9-81ED-4DB2-BD59-A6C34878D82A}">
                    <a16:rowId xmlns:a16="http://schemas.microsoft.com/office/drawing/2014/main" val="2888813849"/>
                  </a:ext>
                </a:extLst>
              </a:tr>
              <a:tr h="1343780">
                <a:tc>
                  <a:txBody>
                    <a:bodyPr/>
                    <a:lstStyle/>
                    <a:p>
                      <a:pPr algn="ctr"/>
                      <a:r>
                        <a:rPr lang="en-AU" sz="1600" b="1">
                          <a:solidFill>
                            <a:schemeClr val="tx1"/>
                          </a:solidFill>
                          <a:effectLst/>
                          <a:latin typeface="Avenir Next" panose="020B0503020202020204" pitchFamily="34" charset="0"/>
                        </a:rPr>
                        <a:t>Death Masks</a:t>
                      </a:r>
                      <a:endParaRPr lang="en-AU" sz="1600">
                        <a:solidFill>
                          <a:schemeClr val="tx1"/>
                        </a:solidFill>
                        <a:effectLst/>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tcPr>
                </a:tc>
                <a:tc>
                  <a:txBody>
                    <a:bodyPr/>
                    <a:lstStyle/>
                    <a:p>
                      <a:br>
                        <a:rPr lang="en-AU" sz="1600">
                          <a:solidFill>
                            <a:schemeClr val="tx1"/>
                          </a:solidFill>
                          <a:effectLst/>
                          <a:latin typeface="Helvetica" pitchFamily="2" charset="0"/>
                        </a:rPr>
                      </a:br>
                      <a:endParaRPr lang="en-AU" sz="1600">
                        <a:solidFill>
                          <a:schemeClr val="tx1"/>
                        </a:solidFill>
                        <a:effectLst/>
                        <a:latin typeface="Helvetica" pitchFamily="2" charset="0"/>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tc>
                  <a:txBody>
                    <a:bodyPr/>
                    <a:lstStyle/>
                    <a:p>
                      <a:br>
                        <a:rPr lang="en-AU" sz="1600" dirty="0">
                          <a:solidFill>
                            <a:schemeClr val="tx1"/>
                          </a:solidFill>
                          <a:effectLst/>
                          <a:latin typeface="Helvetica" pitchFamily="2" charset="0"/>
                        </a:rPr>
                      </a:br>
                      <a:endParaRPr lang="en-AU" sz="1600" dirty="0">
                        <a:solidFill>
                          <a:schemeClr val="tx1"/>
                        </a:solidFill>
                        <a:effectLst/>
                        <a:latin typeface="Helvetica" pitchFamily="2" charset="0"/>
                      </a:endParaRPr>
                    </a:p>
                  </a:txBody>
                  <a:tcPr marL="34456" marR="34456" marT="34456" marB="3445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extLst>
                  <a:ext uri="{0D108BD9-81ED-4DB2-BD59-A6C34878D82A}">
                    <a16:rowId xmlns:a16="http://schemas.microsoft.com/office/drawing/2014/main" val="2671915718"/>
                  </a:ext>
                </a:extLst>
              </a:tr>
            </a:tbl>
          </a:graphicData>
        </a:graphic>
      </p:graphicFrame>
    </p:spTree>
    <p:extLst>
      <p:ext uri="{BB962C8B-B14F-4D97-AF65-F5344CB8AC3E}">
        <p14:creationId xmlns:p14="http://schemas.microsoft.com/office/powerpoint/2010/main" val="2236893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670B-3E6F-D899-6918-F832C8605750}"/>
              </a:ext>
            </a:extLst>
          </p:cNvPr>
          <p:cNvSpPr>
            <a:spLocks noGrp="1"/>
          </p:cNvSpPr>
          <p:nvPr>
            <p:ph type="title"/>
          </p:nvPr>
        </p:nvSpPr>
        <p:spPr/>
        <p:txBody>
          <a:bodyPr/>
          <a:lstStyle/>
          <a:p>
            <a:r>
              <a:rPr lang="en-US" dirty="0"/>
              <a:t>Fortified Palaces</a:t>
            </a:r>
          </a:p>
        </p:txBody>
      </p:sp>
      <p:sp>
        <p:nvSpPr>
          <p:cNvPr id="3" name="Content Placeholder 2">
            <a:extLst>
              <a:ext uri="{FF2B5EF4-FFF2-40B4-BE49-F238E27FC236}">
                <a16:creationId xmlns:a16="http://schemas.microsoft.com/office/drawing/2014/main" id="{809F55BC-1CF2-5AC6-CF0B-57F849DC80DE}"/>
              </a:ext>
            </a:extLst>
          </p:cNvPr>
          <p:cNvSpPr>
            <a:spLocks noGrp="1"/>
          </p:cNvSpPr>
          <p:nvPr>
            <p:ph idx="1"/>
          </p:nvPr>
        </p:nvSpPr>
        <p:spPr/>
        <p:txBody>
          <a:bodyPr/>
          <a:lstStyle/>
          <a:p>
            <a:pPr>
              <a:buFont typeface="Arial" panose="020B0604020202020204" pitchFamily="34" charset="0"/>
              <a:buChar char="•"/>
            </a:pPr>
            <a:r>
              <a:rPr lang="en-AU" dirty="0">
                <a:solidFill>
                  <a:srgbClr val="000000"/>
                </a:solidFill>
                <a:effectLst/>
                <a:latin typeface="Avenir Next" panose="020B0503020202020204" pitchFamily="34" charset="0"/>
              </a:rPr>
              <a:t>No knowledge about the majority of this site, and this is just one area of the palace site. There is no knowledge on why this palace is fortified or who they may have had to fortify their palace against. There is also no information as to what else the gate was used for, was it for a market, identification purpose or military.</a:t>
            </a:r>
          </a:p>
          <a:p>
            <a:pPr>
              <a:buFont typeface="Arial" panose="020B0604020202020204" pitchFamily="34" charset="0"/>
              <a:buChar char="•"/>
            </a:pPr>
            <a:r>
              <a:rPr lang="en-AU" dirty="0">
                <a:solidFill>
                  <a:srgbClr val="000000"/>
                </a:solidFill>
                <a:effectLst/>
                <a:latin typeface="Avenir Next" panose="020B0503020202020204" pitchFamily="34" charset="0"/>
              </a:rPr>
              <a:t>Basic insight into Mycenaeans but not all aspects of SPERM</a:t>
            </a:r>
          </a:p>
          <a:p>
            <a:endParaRPr lang="en-US" dirty="0"/>
          </a:p>
        </p:txBody>
      </p:sp>
    </p:spTree>
    <p:extLst>
      <p:ext uri="{BB962C8B-B14F-4D97-AF65-F5344CB8AC3E}">
        <p14:creationId xmlns:p14="http://schemas.microsoft.com/office/powerpoint/2010/main" val="4095703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03B3-91B3-5E11-C630-1CF57172DE71}"/>
              </a:ext>
            </a:extLst>
          </p:cNvPr>
          <p:cNvSpPr>
            <a:spLocks noGrp="1"/>
          </p:cNvSpPr>
          <p:nvPr>
            <p:ph type="title"/>
          </p:nvPr>
        </p:nvSpPr>
        <p:spPr/>
        <p:txBody>
          <a:bodyPr/>
          <a:lstStyle/>
          <a:p>
            <a:r>
              <a:rPr lang="en-US" dirty="0"/>
              <a:t>Death Masks - Agamemnon</a:t>
            </a:r>
          </a:p>
        </p:txBody>
      </p:sp>
      <p:sp>
        <p:nvSpPr>
          <p:cNvPr id="3" name="Content Placeholder 2">
            <a:extLst>
              <a:ext uri="{FF2B5EF4-FFF2-40B4-BE49-F238E27FC236}">
                <a16:creationId xmlns:a16="http://schemas.microsoft.com/office/drawing/2014/main" id="{0F8C1428-EC2C-2933-367B-3AB01E235421}"/>
              </a:ext>
            </a:extLst>
          </p:cNvPr>
          <p:cNvSpPr>
            <a:spLocks noGrp="1"/>
          </p:cNvSpPr>
          <p:nvPr>
            <p:ph idx="1"/>
          </p:nvPr>
        </p:nvSpPr>
        <p:spPr/>
        <p:txBody>
          <a:bodyPr/>
          <a:lstStyle/>
          <a:p>
            <a:pPr>
              <a:buFont typeface="Arial" panose="020B0604020202020204" pitchFamily="34" charset="0"/>
              <a:buChar char="•"/>
            </a:pPr>
            <a:r>
              <a:rPr lang="en-AU" dirty="0">
                <a:solidFill>
                  <a:srgbClr val="000000"/>
                </a:solidFill>
                <a:effectLst/>
                <a:latin typeface="Avenir Next" panose="020B0503020202020204" pitchFamily="34" charset="0"/>
              </a:rPr>
              <a:t>Strength is that it is an artefact from the period. It shows the skill and detail of the Mycenaean metal workers.  As death masks were a key aspect of daily or everyday life and religion it is a strong source to indicate some death practices and how the deceased were remembered. It also brings a link from the source and Agamemnon</a:t>
            </a:r>
          </a:p>
          <a:p>
            <a:pPr>
              <a:buFont typeface="Arial" panose="020B0604020202020204" pitchFamily="34" charset="0"/>
              <a:buChar char="•"/>
            </a:pPr>
            <a:r>
              <a:rPr lang="en-AU" dirty="0">
                <a:solidFill>
                  <a:srgbClr val="000000"/>
                </a:solidFill>
                <a:effectLst/>
                <a:latin typeface="Avenir Next" panose="020B0503020202020204" pitchFamily="34" charset="0"/>
              </a:rPr>
              <a:t>Weakness is that the source is believed by some historians to be a fake, so its provenance is disputed. Some believe that Schliemann faked the mask to justify his site works and to connect to his site in ‘Troy’ of the ancient site of the battle of Troy. Also, as it is a death mask it tells us a little about society but not much else.</a:t>
            </a:r>
          </a:p>
          <a:p>
            <a:pPr>
              <a:buFont typeface="Arial" panose="020B0604020202020204" pitchFamily="34" charset="0"/>
              <a:buChar char="•"/>
            </a:pPr>
            <a:r>
              <a:rPr lang="en-AU" dirty="0">
                <a:solidFill>
                  <a:srgbClr val="000000"/>
                </a:solidFill>
                <a:effectLst/>
                <a:latin typeface="Avenir Next" panose="020B0503020202020204" pitchFamily="34" charset="0"/>
              </a:rPr>
              <a:t>Basic insight into Mycenaeans but not all aspects of SPERM</a:t>
            </a:r>
          </a:p>
          <a:p>
            <a:endParaRPr lang="en-US" dirty="0"/>
          </a:p>
        </p:txBody>
      </p:sp>
    </p:spTree>
    <p:extLst>
      <p:ext uri="{BB962C8B-B14F-4D97-AF65-F5344CB8AC3E}">
        <p14:creationId xmlns:p14="http://schemas.microsoft.com/office/powerpoint/2010/main" val="74504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5967-D9D1-C0C8-EC5A-A58F4A6F88DD}"/>
              </a:ext>
            </a:extLst>
          </p:cNvPr>
          <p:cNvSpPr>
            <a:spLocks noGrp="1"/>
          </p:cNvSpPr>
          <p:nvPr>
            <p:ph type="title"/>
          </p:nvPr>
        </p:nvSpPr>
        <p:spPr>
          <a:xfrm>
            <a:off x="1097280" y="286603"/>
            <a:ext cx="10058400" cy="1450757"/>
          </a:xfrm>
        </p:spPr>
        <p:txBody>
          <a:bodyPr>
            <a:normAutofit/>
          </a:bodyPr>
          <a:lstStyle/>
          <a:p>
            <a:r>
              <a:rPr lang="en-US" dirty="0"/>
              <a:t>PEI – People, events, ideas</a:t>
            </a:r>
          </a:p>
        </p:txBody>
      </p:sp>
      <p:graphicFrame>
        <p:nvGraphicFramePr>
          <p:cNvPr id="5" name="Content Placeholder 2">
            <a:extLst>
              <a:ext uri="{FF2B5EF4-FFF2-40B4-BE49-F238E27FC236}">
                <a16:creationId xmlns:a16="http://schemas.microsoft.com/office/drawing/2014/main" id="{5BBDA9EA-85D8-35AA-5E10-0FD02AFD5339}"/>
              </a:ext>
            </a:extLst>
          </p:cNvPr>
          <p:cNvGraphicFramePr>
            <a:graphicFrameLocks noGrp="1"/>
          </p:cNvGraphicFramePr>
          <p:nvPr>
            <p:ph idx="1"/>
            <p:extLst>
              <p:ext uri="{D42A27DB-BD31-4B8C-83A1-F6EECF244321}">
                <p14:modId xmlns:p14="http://schemas.microsoft.com/office/powerpoint/2010/main" val="221589765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821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1B0636-520F-7321-C287-0BD41CE1FC83}"/>
              </a:ext>
            </a:extLst>
          </p:cNvPr>
          <p:cNvGraphicFramePr>
            <a:graphicFrameLocks noGrp="1"/>
          </p:cNvGraphicFramePr>
          <p:nvPr>
            <p:extLst>
              <p:ext uri="{D42A27DB-BD31-4B8C-83A1-F6EECF244321}">
                <p14:modId xmlns:p14="http://schemas.microsoft.com/office/powerpoint/2010/main" val="4224305348"/>
              </p:ext>
            </p:extLst>
          </p:nvPr>
        </p:nvGraphicFramePr>
        <p:xfrm>
          <a:off x="1055649" y="691376"/>
          <a:ext cx="10080702" cy="5018049"/>
        </p:xfrm>
        <a:graphic>
          <a:graphicData uri="http://schemas.openxmlformats.org/drawingml/2006/table">
            <a:tbl>
              <a:tblPr/>
              <a:tblGrid>
                <a:gridCol w="3364169">
                  <a:extLst>
                    <a:ext uri="{9D8B030D-6E8A-4147-A177-3AD203B41FA5}">
                      <a16:colId xmlns:a16="http://schemas.microsoft.com/office/drawing/2014/main" val="3367809778"/>
                    </a:ext>
                  </a:extLst>
                </a:gridCol>
                <a:gridCol w="3352364">
                  <a:extLst>
                    <a:ext uri="{9D8B030D-6E8A-4147-A177-3AD203B41FA5}">
                      <a16:colId xmlns:a16="http://schemas.microsoft.com/office/drawing/2014/main" val="957235263"/>
                    </a:ext>
                  </a:extLst>
                </a:gridCol>
                <a:gridCol w="3364169">
                  <a:extLst>
                    <a:ext uri="{9D8B030D-6E8A-4147-A177-3AD203B41FA5}">
                      <a16:colId xmlns:a16="http://schemas.microsoft.com/office/drawing/2014/main" val="966672302"/>
                    </a:ext>
                  </a:extLst>
                </a:gridCol>
              </a:tblGrid>
              <a:tr h="739502">
                <a:tc>
                  <a:txBody>
                    <a:bodyPr/>
                    <a:lstStyle/>
                    <a:p>
                      <a:pPr algn="ctr"/>
                      <a:r>
                        <a:rPr lang="en-AU" sz="1600" b="1" dirty="0">
                          <a:solidFill>
                            <a:schemeClr val="tx1"/>
                          </a:solidFill>
                          <a:effectLst/>
                          <a:latin typeface="Avenir Next" panose="020B0503020202020204" pitchFamily="34" charset="0"/>
                        </a:rPr>
                        <a:t>People</a:t>
                      </a:r>
                      <a:endParaRPr lang="en-AU" sz="1600" dirty="0">
                        <a:solidFill>
                          <a:schemeClr val="tx1"/>
                        </a:solidFill>
                        <a:effectLst/>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tc>
                  <a:txBody>
                    <a:bodyPr/>
                    <a:lstStyle/>
                    <a:p>
                      <a:pPr algn="ctr"/>
                      <a:r>
                        <a:rPr lang="en-AU" sz="1600" b="1">
                          <a:solidFill>
                            <a:schemeClr val="tx1"/>
                          </a:solidFill>
                          <a:effectLst/>
                          <a:latin typeface="Avenir Next" panose="020B0503020202020204" pitchFamily="34" charset="0"/>
                        </a:rPr>
                        <a:t>Events</a:t>
                      </a:r>
                      <a:endParaRPr lang="en-AU" sz="1600">
                        <a:solidFill>
                          <a:schemeClr val="tx1"/>
                        </a:solidFill>
                        <a:effectLst/>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tc>
                  <a:txBody>
                    <a:bodyPr/>
                    <a:lstStyle/>
                    <a:p>
                      <a:pPr algn="ctr"/>
                      <a:r>
                        <a:rPr lang="en-AU" sz="1600" b="1">
                          <a:solidFill>
                            <a:schemeClr val="tx1"/>
                          </a:solidFill>
                          <a:effectLst/>
                          <a:latin typeface="Avenir Next" panose="020B0503020202020204" pitchFamily="34" charset="0"/>
                        </a:rPr>
                        <a:t>Ideas</a:t>
                      </a:r>
                      <a:endParaRPr lang="en-AU" sz="1600">
                        <a:solidFill>
                          <a:schemeClr val="tx1"/>
                        </a:solidFill>
                        <a:effectLst/>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9525" cap="flat" cmpd="sng" algn="ctr">
                      <a:solidFill>
                        <a:srgbClr val="3F3F38"/>
                      </a:solidFill>
                      <a:prstDash val="solid"/>
                      <a:round/>
                      <a:headEnd type="none" w="med" len="med"/>
                      <a:tailEnd type="none" w="med" len="med"/>
                    </a:lnT>
                    <a:lnB w="19050" cap="flat" cmpd="sng" algn="ctr">
                      <a:solidFill>
                        <a:srgbClr val="3F3F38"/>
                      </a:solidFill>
                      <a:prstDash val="solid"/>
                      <a:round/>
                      <a:headEnd type="none" w="med" len="med"/>
                      <a:tailEnd type="none" w="med" len="med"/>
                    </a:lnB>
                  </a:tcPr>
                </a:tc>
                <a:extLst>
                  <a:ext uri="{0D108BD9-81ED-4DB2-BD59-A6C34878D82A}">
                    <a16:rowId xmlns:a16="http://schemas.microsoft.com/office/drawing/2014/main" val="953910476"/>
                  </a:ext>
                </a:extLst>
              </a:tr>
              <a:tr h="4278547">
                <a:tc>
                  <a:txBody>
                    <a:bodyPr/>
                    <a:lstStyle/>
                    <a:p>
                      <a:br>
                        <a:rPr lang="en-AU" sz="1600" dirty="0">
                          <a:solidFill>
                            <a:schemeClr val="tx1"/>
                          </a:solidFill>
                          <a:effectLst/>
                          <a:latin typeface="Helvetica" pitchFamily="2" charset="0"/>
                        </a:rPr>
                      </a:br>
                      <a:endParaRPr lang="en-AU" sz="1600" dirty="0">
                        <a:solidFill>
                          <a:schemeClr val="tx1"/>
                        </a:solidFill>
                        <a:effectLst/>
                        <a:latin typeface="Helvetica" pitchFamily="2" charset="0"/>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tc>
                  <a:txBody>
                    <a:bodyPr/>
                    <a:lstStyle/>
                    <a:p>
                      <a:br>
                        <a:rPr lang="en-AU" sz="1600">
                          <a:solidFill>
                            <a:schemeClr val="tx1"/>
                          </a:solidFill>
                          <a:effectLst/>
                          <a:latin typeface="Helvetica" pitchFamily="2" charset="0"/>
                        </a:rPr>
                      </a:br>
                      <a:endParaRPr lang="en-AU" sz="1600">
                        <a:solidFill>
                          <a:schemeClr val="tx1"/>
                        </a:solidFill>
                        <a:effectLst/>
                        <a:latin typeface="Helvetica" pitchFamily="2" charset="0"/>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tc>
                  <a:txBody>
                    <a:bodyPr/>
                    <a:lstStyle/>
                    <a:p>
                      <a:br>
                        <a:rPr lang="en-AU" sz="1600" dirty="0">
                          <a:solidFill>
                            <a:schemeClr val="tx1"/>
                          </a:solidFill>
                          <a:effectLst/>
                          <a:latin typeface="Helvetica" pitchFamily="2" charset="0"/>
                        </a:rPr>
                      </a:br>
                      <a:endParaRPr lang="en-AU" sz="1600" dirty="0">
                        <a:solidFill>
                          <a:schemeClr val="tx1"/>
                        </a:solidFill>
                        <a:effectLst/>
                        <a:latin typeface="Helvetica" pitchFamily="2" charset="0"/>
                      </a:endParaRPr>
                    </a:p>
                  </a:txBody>
                  <a:tcPr marL="33876" marR="33876" marT="33876" marB="33876" anchor="ctr">
                    <a:lnL w="9525" cap="flat" cmpd="sng" algn="ctr">
                      <a:solidFill>
                        <a:srgbClr val="3F3F38"/>
                      </a:solidFill>
                      <a:prstDash val="solid"/>
                      <a:round/>
                      <a:headEnd type="none" w="med" len="med"/>
                      <a:tailEnd type="none" w="med" len="med"/>
                    </a:lnL>
                    <a:lnR w="9525" cap="flat" cmpd="sng" algn="ctr">
                      <a:solidFill>
                        <a:srgbClr val="3F3F38"/>
                      </a:solidFill>
                      <a:prstDash val="solid"/>
                      <a:round/>
                      <a:headEnd type="none" w="med" len="med"/>
                      <a:tailEnd type="none" w="med" len="med"/>
                    </a:lnR>
                    <a:lnT w="19050" cap="flat" cmpd="sng" algn="ctr">
                      <a:solidFill>
                        <a:srgbClr val="3F3F38"/>
                      </a:solidFill>
                      <a:prstDash val="solid"/>
                      <a:round/>
                      <a:headEnd type="none" w="med" len="med"/>
                      <a:tailEnd type="none" w="med" len="med"/>
                    </a:lnT>
                    <a:lnB w="9525" cap="flat" cmpd="sng" algn="ctr">
                      <a:solidFill>
                        <a:srgbClr val="3F3F38"/>
                      </a:solidFill>
                      <a:prstDash val="solid"/>
                      <a:round/>
                      <a:headEnd type="none" w="med" len="med"/>
                      <a:tailEnd type="none" w="med" len="med"/>
                    </a:lnB>
                    <a:solidFill>
                      <a:srgbClr val="F4F2F1"/>
                    </a:solidFill>
                  </a:tcPr>
                </a:tc>
                <a:extLst>
                  <a:ext uri="{0D108BD9-81ED-4DB2-BD59-A6C34878D82A}">
                    <a16:rowId xmlns:a16="http://schemas.microsoft.com/office/drawing/2014/main" val="3816651857"/>
                  </a:ext>
                </a:extLst>
              </a:tr>
            </a:tbl>
          </a:graphicData>
        </a:graphic>
      </p:graphicFrame>
    </p:spTree>
    <p:extLst>
      <p:ext uri="{BB962C8B-B14F-4D97-AF65-F5344CB8AC3E}">
        <p14:creationId xmlns:p14="http://schemas.microsoft.com/office/powerpoint/2010/main" val="134868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58331D47-DE7A-4F51-9D59-FD68F3BDD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0">
            <a:extLst>
              <a:ext uri="{FF2B5EF4-FFF2-40B4-BE49-F238E27FC236}">
                <a16:creationId xmlns:a16="http://schemas.microsoft.com/office/drawing/2014/main" id="{99DEDC60-6312-4214-B219-E46479D7E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2">
            <a:extLst>
              <a:ext uri="{FF2B5EF4-FFF2-40B4-BE49-F238E27FC236}">
                <a16:creationId xmlns:a16="http://schemas.microsoft.com/office/drawing/2014/main" id="{D92A1B31-DB63-435D-93E6-9712CDFB20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4">
            <a:extLst>
              <a:ext uri="{FF2B5EF4-FFF2-40B4-BE49-F238E27FC236}">
                <a16:creationId xmlns:a16="http://schemas.microsoft.com/office/drawing/2014/main" id="{5901C5D3-5B98-436A-BE40-66FB400C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6">
            <a:extLst>
              <a:ext uri="{FF2B5EF4-FFF2-40B4-BE49-F238E27FC236}">
                <a16:creationId xmlns:a16="http://schemas.microsoft.com/office/drawing/2014/main" id="{428B9F12-327F-4D6F-84F0-ED4AA16A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15C30F-86B3-7ECD-9F20-B9D4A3BCD38A}"/>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dirty="0">
                <a:solidFill>
                  <a:srgbClr val="FFFFFF"/>
                </a:solidFill>
              </a:rPr>
              <a:t>Fortified Palaces,</a:t>
            </a:r>
            <a:br>
              <a:rPr lang="en-US" sz="4400" dirty="0">
                <a:solidFill>
                  <a:srgbClr val="FFFFFF"/>
                </a:solidFill>
              </a:rPr>
            </a:br>
            <a:r>
              <a:rPr lang="en-US" sz="4400" dirty="0">
                <a:solidFill>
                  <a:srgbClr val="FFFFFF"/>
                </a:solidFill>
              </a:rPr>
              <a:t> The Lion Gate</a:t>
            </a:r>
          </a:p>
        </p:txBody>
      </p:sp>
      <p:sp>
        <p:nvSpPr>
          <p:cNvPr id="32" name="Rectangle 18">
            <a:extLst>
              <a:ext uri="{FF2B5EF4-FFF2-40B4-BE49-F238E27FC236}">
                <a16:creationId xmlns:a16="http://schemas.microsoft.com/office/drawing/2014/main" id="{C713D269-3174-4087-9EB5-F1628804D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20">
            <a:extLst>
              <a:ext uri="{FF2B5EF4-FFF2-40B4-BE49-F238E27FC236}">
                <a16:creationId xmlns:a16="http://schemas.microsoft.com/office/drawing/2014/main" id="{D5968ECF-1266-4C1C-B00A-F7C68CB27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F11020-06F6-3DEF-8EAB-BC9AFF477E66}"/>
              </a:ext>
            </a:extLst>
          </p:cNvPr>
          <p:cNvPicPr>
            <a:picLocks noChangeAspect="1"/>
          </p:cNvPicPr>
          <p:nvPr/>
        </p:nvPicPr>
        <p:blipFill>
          <a:blip r:embed="rId2"/>
          <a:stretch>
            <a:fillRect/>
          </a:stretch>
        </p:blipFill>
        <p:spPr>
          <a:xfrm>
            <a:off x="5128565" y="895623"/>
            <a:ext cx="3328416" cy="2527065"/>
          </a:xfrm>
          <a:prstGeom prst="rect">
            <a:avLst/>
          </a:prstGeom>
        </p:spPr>
      </p:pic>
      <p:sp>
        <p:nvSpPr>
          <p:cNvPr id="34" name="Rectangle 22">
            <a:extLst>
              <a:ext uri="{FF2B5EF4-FFF2-40B4-BE49-F238E27FC236}">
                <a16:creationId xmlns:a16="http://schemas.microsoft.com/office/drawing/2014/main" id="{0D665ACF-D601-48A1-BD9B-8F9F907BE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534" y="321732"/>
            <a:ext cx="3088456" cy="2108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24B24C-75A9-407C-88CC-961F8EBB0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6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0AB5C8-33C6-4C9D-A686-8F4117439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051A4E-F52B-8316-6EA4-66895E9DB8AA}"/>
              </a:ext>
            </a:extLst>
          </p:cNvPr>
          <p:cNvPicPr>
            <a:picLocks noChangeAspect="1"/>
          </p:cNvPicPr>
          <p:nvPr/>
        </p:nvPicPr>
        <p:blipFill>
          <a:blip r:embed="rId3"/>
          <a:stretch>
            <a:fillRect/>
          </a:stretch>
        </p:blipFill>
        <p:spPr>
          <a:xfrm>
            <a:off x="8961038" y="3007617"/>
            <a:ext cx="2743200" cy="3029038"/>
          </a:xfrm>
          <a:prstGeom prst="rect">
            <a:avLst/>
          </a:prstGeom>
        </p:spPr>
      </p:pic>
    </p:spTree>
    <p:extLst>
      <p:ext uri="{BB962C8B-B14F-4D97-AF65-F5344CB8AC3E}">
        <p14:creationId xmlns:p14="http://schemas.microsoft.com/office/powerpoint/2010/main" val="181578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68671-5640-1F20-6C7A-EE71B1B77617}"/>
              </a:ext>
            </a:extLst>
          </p:cNvPr>
          <p:cNvSpPr>
            <a:spLocks noGrp="1"/>
          </p:cNvSpPr>
          <p:nvPr>
            <p:ph type="title"/>
          </p:nvPr>
        </p:nvSpPr>
        <p:spPr>
          <a:xfrm>
            <a:off x="1097280" y="758952"/>
            <a:ext cx="10058400" cy="3892168"/>
          </a:xfrm>
        </p:spPr>
        <p:txBody>
          <a:bodyPr vert="horz" lIns="91440" tIns="45720" rIns="91440" bIns="45720" rtlCol="0" anchor="b">
            <a:normAutofit fontScale="90000"/>
          </a:bodyPr>
          <a:lstStyle/>
          <a:p>
            <a:pPr algn="ctr"/>
            <a:r>
              <a:rPr lang="en-US" sz="3200" dirty="0">
                <a:solidFill>
                  <a:schemeClr val="tx1">
                    <a:lumMod val="85000"/>
                    <a:lumOff val="15000"/>
                  </a:schemeClr>
                </a:solidFill>
                <a:effectLst/>
              </a:rPr>
              <a:t>Lions Gate: the only entrance still standing to the palace, therefore people of wealth would have gone through that gate, as well as traders and the general populace who would have been using the gate to get to the market which would have been held in the palace grounds.  Having a fortified gate shows a difference to the society from the Minoan, which had no gate, so a change to military and society thoughts. </a:t>
            </a:r>
            <a:br>
              <a:rPr lang="en-US" sz="3200" dirty="0">
                <a:solidFill>
                  <a:schemeClr val="tx1">
                    <a:lumMod val="85000"/>
                    <a:lumOff val="15000"/>
                  </a:schemeClr>
                </a:solidFill>
                <a:effectLst/>
              </a:rPr>
            </a:br>
            <a:br>
              <a:rPr lang="en-US" sz="3200" dirty="0">
                <a:solidFill>
                  <a:schemeClr val="tx1">
                    <a:lumMod val="85000"/>
                    <a:lumOff val="15000"/>
                  </a:schemeClr>
                </a:solidFill>
                <a:effectLst/>
              </a:rPr>
            </a:br>
            <a:r>
              <a:rPr lang="en-US" sz="3200" dirty="0">
                <a:solidFill>
                  <a:schemeClr val="tx1">
                    <a:lumMod val="85000"/>
                    <a:lumOff val="15000"/>
                  </a:schemeClr>
                </a:solidFill>
                <a:effectLst/>
              </a:rPr>
              <a:t>Significant people – Agamemnon, and the ideas or beginning of the Trojan war, including Helen, Menelaus, Paris etc.</a:t>
            </a:r>
            <a:br>
              <a:rPr lang="en-US" sz="3200" dirty="0">
                <a:solidFill>
                  <a:schemeClr val="tx1">
                    <a:lumMod val="85000"/>
                    <a:lumOff val="15000"/>
                  </a:schemeClr>
                </a:solidFill>
                <a:effectLst/>
              </a:rPr>
            </a:br>
            <a:endParaRPr lang="en-US" sz="3200" dirty="0">
              <a:solidFill>
                <a:schemeClr val="tx1">
                  <a:lumMod val="85000"/>
                  <a:lumOff val="15000"/>
                </a:schemeClr>
              </a:solidFill>
            </a:endParaRP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552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DBA241-FC54-A2DE-62A1-B5CEE7FF60DB}"/>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The Lions Gate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BEE405B-9CF7-7F0C-9D04-A5F0464B441F}"/>
              </a:ext>
            </a:extLst>
          </p:cNvPr>
          <p:cNvSpPr>
            <a:spLocks noGrp="1"/>
          </p:cNvSpPr>
          <p:nvPr>
            <p:ph idx="1"/>
          </p:nvPr>
        </p:nvSpPr>
        <p:spPr>
          <a:xfrm>
            <a:off x="4104079" y="250296"/>
            <a:ext cx="8082236" cy="6607704"/>
          </a:xfrm>
        </p:spPr>
        <p:txBody>
          <a:bodyPr anchor="ctr">
            <a:normAutofit/>
          </a:bodyPr>
          <a:lstStyle/>
          <a:p>
            <a:pPr>
              <a:buFont typeface="Arial" panose="020B0604020202020204" pitchFamily="34" charset="0"/>
              <a:buChar char="•"/>
            </a:pPr>
            <a:r>
              <a:rPr lang="en-AU" sz="2400" dirty="0">
                <a:effectLst/>
                <a:latin typeface="Avenir Next" panose="020B0503020202020204" pitchFamily="34" charset="0"/>
              </a:rPr>
              <a:t>One of the standing areas of Mycenae still standing</a:t>
            </a:r>
          </a:p>
          <a:p>
            <a:pPr>
              <a:buFont typeface="Arial" panose="020B0604020202020204" pitchFamily="34" charset="0"/>
              <a:buChar char="•"/>
            </a:pPr>
            <a:r>
              <a:rPr lang="en-AU" sz="2400" dirty="0">
                <a:effectLst/>
                <a:latin typeface="Avenir Next" panose="020B0503020202020204" pitchFamily="34" charset="0"/>
              </a:rPr>
              <a:t>Shows that military has become a key component of society due to the walls and gates for fortification</a:t>
            </a:r>
          </a:p>
          <a:p>
            <a:pPr>
              <a:buFont typeface="Arial" panose="020B0604020202020204" pitchFamily="34" charset="0"/>
              <a:buChar char="•"/>
            </a:pPr>
            <a:r>
              <a:rPr lang="en-AU" sz="2400" dirty="0">
                <a:effectLst/>
                <a:latin typeface="Avenir Next" panose="020B0503020202020204" pitchFamily="34" charset="0"/>
              </a:rPr>
              <a:t>The gate is referred to as the Lion’s Gate, as there were 2 lions at the top of the gate which will also refer to the Mycenaean’s as a strong and powerful society.  </a:t>
            </a:r>
          </a:p>
          <a:p>
            <a:pPr>
              <a:buFont typeface="Arial" panose="020B0604020202020204" pitchFamily="34" charset="0"/>
              <a:buChar char="•"/>
            </a:pPr>
            <a:r>
              <a:rPr lang="en-AU" sz="2400" dirty="0">
                <a:effectLst/>
                <a:latin typeface="Avenir Next" panose="020B0503020202020204" pitchFamily="34" charset="0"/>
              </a:rPr>
              <a:t>Don’t know if this activity had any political, social or religious importance BUT there must have been a reason why gates were needed to be used. </a:t>
            </a:r>
          </a:p>
          <a:p>
            <a:pPr>
              <a:buFont typeface="Arial" panose="020B0604020202020204" pitchFamily="34" charset="0"/>
              <a:buChar char="•"/>
            </a:pPr>
            <a:r>
              <a:rPr lang="en-AU" sz="2400" dirty="0">
                <a:effectLst/>
                <a:latin typeface="Avenir Next" panose="020B0503020202020204" pitchFamily="34" charset="0"/>
              </a:rPr>
              <a:t>Site  has been impacted by Heinrich Schliemann and his views on the Trojan war, which means that we may not have a full knowledge on the Mycenaean’s because he was so influential in the excavations and re-telling of the ‘story’ of the society.</a:t>
            </a:r>
          </a:p>
          <a:p>
            <a:endParaRPr lang="en-US" sz="2400" dirty="0"/>
          </a:p>
        </p:txBody>
      </p:sp>
    </p:spTree>
    <p:extLst>
      <p:ext uri="{BB962C8B-B14F-4D97-AF65-F5344CB8AC3E}">
        <p14:creationId xmlns:p14="http://schemas.microsoft.com/office/powerpoint/2010/main" val="107405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303882-69F5-6A00-590E-ACDF870B8389}"/>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Minoan Vs. Mycenean</a:t>
            </a:r>
          </a:p>
        </p:txBody>
      </p:sp>
      <p:sp>
        <p:nvSpPr>
          <p:cNvPr id="13" name="Rectangle 12">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AE032D1-F17F-05FE-1637-52B367D6248C}"/>
              </a:ext>
            </a:extLst>
          </p:cNvPr>
          <p:cNvGraphicFramePr>
            <a:graphicFrameLocks noGrp="1"/>
          </p:cNvGraphicFramePr>
          <p:nvPr>
            <p:ph idx="1"/>
            <p:extLst>
              <p:ext uri="{D42A27DB-BD31-4B8C-83A1-F6EECF244321}">
                <p14:modId xmlns:p14="http://schemas.microsoft.com/office/powerpoint/2010/main" val="303164245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9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BCC87-D99B-23D2-A6D2-58CB9D62E45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The Megaron</a:t>
            </a:r>
          </a:p>
        </p:txBody>
      </p:sp>
      <p:pic>
        <p:nvPicPr>
          <p:cNvPr id="3" name="Picture 2">
            <a:extLst>
              <a:ext uri="{FF2B5EF4-FFF2-40B4-BE49-F238E27FC236}">
                <a16:creationId xmlns:a16="http://schemas.microsoft.com/office/drawing/2014/main" id="{D8EF214A-F945-B29B-3DC8-F81BFB025340}"/>
              </a:ext>
            </a:extLst>
          </p:cNvPr>
          <p:cNvPicPr>
            <a:picLocks noChangeAspect="1"/>
          </p:cNvPicPr>
          <p:nvPr/>
        </p:nvPicPr>
        <p:blipFill>
          <a:blip r:embed="rId2"/>
          <a:stretch>
            <a:fillRect/>
          </a:stretch>
        </p:blipFill>
        <p:spPr>
          <a:xfrm>
            <a:off x="633999" y="1006752"/>
            <a:ext cx="6912217" cy="4320813"/>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55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0">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2">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C5B0C-9D64-0B14-4414-B196C692A384}"/>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Megaron  Remains</a:t>
            </a:r>
          </a:p>
        </p:txBody>
      </p:sp>
      <p:pic>
        <p:nvPicPr>
          <p:cNvPr id="4" name="Picture 3">
            <a:extLst>
              <a:ext uri="{FF2B5EF4-FFF2-40B4-BE49-F238E27FC236}">
                <a16:creationId xmlns:a16="http://schemas.microsoft.com/office/drawing/2014/main" id="{DEC67E79-DFFA-D1B0-1E51-4902EE650898}"/>
              </a:ext>
            </a:extLst>
          </p:cNvPr>
          <p:cNvPicPr>
            <a:picLocks noChangeAspect="1"/>
          </p:cNvPicPr>
          <p:nvPr/>
        </p:nvPicPr>
        <p:blipFill>
          <a:blip r:embed="rId2"/>
          <a:stretch>
            <a:fillRect/>
          </a:stretch>
        </p:blipFill>
        <p:spPr>
          <a:xfrm>
            <a:off x="366340" y="727825"/>
            <a:ext cx="7774769" cy="4878666"/>
          </a:xfrm>
          <a:prstGeom prst="rect">
            <a:avLst/>
          </a:prstGeom>
        </p:spPr>
      </p:pic>
      <p:cxnSp>
        <p:nvCxnSpPr>
          <p:cNvPr id="26" name="Straight Connector 1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8">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D65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57413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673276"/>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9445</TotalTime>
  <Words>1039</Words>
  <Application>Microsoft Macintosh PowerPoint</Application>
  <PresentationFormat>Widescreen</PresentationFormat>
  <Paragraphs>73</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vt:lpstr>
      <vt:lpstr>Calibri</vt:lpstr>
      <vt:lpstr>Calibri Light</vt:lpstr>
      <vt:lpstr>Helvetica</vt:lpstr>
      <vt:lpstr>Retrospect</vt:lpstr>
      <vt:lpstr>The Myceneans</vt:lpstr>
      <vt:lpstr>PEI – People, events, ideas</vt:lpstr>
      <vt:lpstr>PowerPoint Presentation</vt:lpstr>
      <vt:lpstr>Fortified Palaces,  The Lion Gate</vt:lpstr>
      <vt:lpstr>Lions Gate: the only entrance still standing to the palace, therefore people of wealth would have gone through that gate, as well as traders and the general populace who would have been using the gate to get to the market which would have been held in the palace grounds.  Having a fortified gate shows a difference to the society from the Minoan, which had no gate, so a change to military and society thoughts.   Significant people – Agamemnon, and the ideas or beginning of the Trojan war, including Helen, Menelaus, Paris etc. </vt:lpstr>
      <vt:lpstr>The Lions Gate</vt:lpstr>
      <vt:lpstr>Minoan Vs. Mycenean</vt:lpstr>
      <vt:lpstr>The Megaron</vt:lpstr>
      <vt:lpstr>Megaron  Remains</vt:lpstr>
      <vt:lpstr>Outside the Megaron</vt:lpstr>
      <vt:lpstr>Grave Circle A</vt:lpstr>
      <vt:lpstr>Grave Circle A - Artefacts</vt:lpstr>
      <vt:lpstr>Death Masks</vt:lpstr>
      <vt:lpstr>Death Masks</vt:lpstr>
      <vt:lpstr>ISSUE!</vt:lpstr>
      <vt:lpstr>What does this evidence tell you about the Mycenaeans?</vt:lpstr>
      <vt:lpstr>ACTIVITY – Strengths and Weaknesses</vt:lpstr>
      <vt:lpstr>Fortified Palaces</vt:lpstr>
      <vt:lpstr>Death Masks - Agamemnon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383</cp:revision>
  <dcterms:created xsi:type="dcterms:W3CDTF">2022-07-13T05:26:46Z</dcterms:created>
  <dcterms:modified xsi:type="dcterms:W3CDTF">2023-03-15T09:09:50Z</dcterms:modified>
</cp:coreProperties>
</file>